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57" r:id="rId2"/>
    <p:sldId id="315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317" r:id="rId18"/>
    <p:sldId id="318" r:id="rId19"/>
    <p:sldId id="319" r:id="rId20"/>
    <p:sldId id="320" r:id="rId21"/>
    <p:sldId id="321" r:id="rId22"/>
    <p:sldId id="322" r:id="rId23"/>
    <p:sldId id="324" r:id="rId24"/>
    <p:sldId id="283" r:id="rId25"/>
    <p:sldId id="284" r:id="rId26"/>
    <p:sldId id="285" r:id="rId27"/>
    <p:sldId id="326" r:id="rId28"/>
    <p:sldId id="286" r:id="rId29"/>
    <p:sldId id="287" r:id="rId30"/>
    <p:sldId id="288" r:id="rId31"/>
    <p:sldId id="327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328" r:id="rId40"/>
    <p:sldId id="329" r:id="rId41"/>
    <p:sldId id="330" r:id="rId42"/>
    <p:sldId id="296" r:id="rId43"/>
    <p:sldId id="331" r:id="rId44"/>
    <p:sldId id="297" r:id="rId45"/>
    <p:sldId id="298" r:id="rId46"/>
    <p:sldId id="332" r:id="rId47"/>
    <p:sldId id="299" r:id="rId48"/>
    <p:sldId id="300" r:id="rId49"/>
    <p:sldId id="302" r:id="rId50"/>
    <p:sldId id="303" r:id="rId51"/>
    <p:sldId id="304" r:id="rId52"/>
    <p:sldId id="333" r:id="rId53"/>
    <p:sldId id="334" r:id="rId54"/>
    <p:sldId id="336" r:id="rId55"/>
    <p:sldId id="337" r:id="rId56"/>
    <p:sldId id="338" r:id="rId57"/>
    <p:sldId id="339" r:id="rId58"/>
    <p:sldId id="340" r:id="rId59"/>
    <p:sldId id="341" r:id="rId60"/>
    <p:sldId id="342" r:id="rId61"/>
    <p:sldId id="343" r:id="rId62"/>
    <p:sldId id="344" r:id="rId63"/>
    <p:sldId id="345" r:id="rId64"/>
    <p:sldId id="346" r:id="rId65"/>
    <p:sldId id="347" r:id="rId66"/>
    <p:sldId id="307" r:id="rId67"/>
    <p:sldId id="348" r:id="rId68"/>
    <p:sldId id="306" r:id="rId69"/>
    <p:sldId id="349" r:id="rId70"/>
    <p:sldId id="350" r:id="rId71"/>
    <p:sldId id="351" r:id="rId72"/>
    <p:sldId id="353" r:id="rId73"/>
    <p:sldId id="354" r:id="rId74"/>
    <p:sldId id="355" r:id="rId75"/>
    <p:sldId id="356" r:id="rId76"/>
    <p:sldId id="357" r:id="rId77"/>
    <p:sldId id="358" r:id="rId78"/>
    <p:sldId id="359" r:id="rId79"/>
    <p:sldId id="360" r:id="rId80"/>
    <p:sldId id="361" r:id="rId81"/>
    <p:sldId id="362" r:id="rId82"/>
    <p:sldId id="363" r:id="rId83"/>
    <p:sldId id="364" r:id="rId84"/>
    <p:sldId id="365" r:id="rId85"/>
    <p:sldId id="366" r:id="rId86"/>
    <p:sldId id="367" r:id="rId87"/>
    <p:sldId id="309" r:id="rId88"/>
    <p:sldId id="368" r:id="rId89"/>
    <p:sldId id="369" r:id="rId90"/>
    <p:sldId id="370" r:id="rId9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114A5-094F-47D8-8D6E-13F7A7CE4716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85F68-8C21-42E1-BA48-B8D3166DE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51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73724-BAE3-4C4E-BDB4-9FA4C10C0D01}" type="slidenum">
              <a:rPr lang="en-US"/>
              <a:pPr/>
              <a:t>17</a:t>
            </a:fld>
            <a:endParaRPr lang="en-US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33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ADB45-2F0C-480E-9BF7-5D929894DE69}" type="slidenum">
              <a:rPr lang="en-US"/>
              <a:pPr/>
              <a:t>52</a:t>
            </a:fld>
            <a:endParaRPr lang="en-US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276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4F8404-4BC1-47C8-BDD9-B2C3062D52CB}" type="slidenum">
              <a:rPr lang="en-US"/>
              <a:pPr/>
              <a:t>53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666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88788D-D72E-40BB-9C66-52D544F77B5E}" type="slidenum">
              <a:rPr lang="en-US"/>
              <a:pPr/>
              <a:t>54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893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997C67-A1F2-4589-9056-084EC2EFFF57}" type="slidenum">
              <a:rPr lang="en-US"/>
              <a:pPr/>
              <a:t>55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05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78CF72-FC02-47E5-B61C-892044741288}" type="slidenum">
              <a:rPr lang="en-US"/>
              <a:pPr/>
              <a:t>56</a:t>
            </a:fld>
            <a:endParaRPr lang="en-US"/>
          </a:p>
        </p:txBody>
      </p:sp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704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65813F-E058-4A52-9359-C5D69FDDBB5D}" type="slidenum">
              <a:rPr lang="en-US"/>
              <a:pPr/>
              <a:t>57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060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19EF70-4ED8-4645-8E57-62E8AE2326B6}" type="slidenum">
              <a:rPr lang="en-US"/>
              <a:pPr/>
              <a:t>58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328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E101C-954C-4417-A8F6-9F413B9E2039}" type="slidenum">
              <a:rPr lang="en-US"/>
              <a:pPr/>
              <a:t>59</a:t>
            </a:fld>
            <a:endParaRPr lang="en-US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888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4C20D3-8F84-4AFE-AD40-2583D45A87B1}" type="slidenum">
              <a:rPr lang="en-US"/>
              <a:pPr/>
              <a:t>60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150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71CCBA-E535-4238-B5FC-2B7A048356F4}" type="slidenum">
              <a:rPr lang="en-US"/>
              <a:pPr/>
              <a:t>61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66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FDB72-7352-4595-B19D-B8572DAC13C1}" type="slidenum">
              <a:rPr lang="en-US"/>
              <a:pPr/>
              <a:t>18</a:t>
            </a:fld>
            <a:endParaRPr lang="en-US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376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7A483-77B1-4C6D-8772-CDCE78274765}" type="slidenum">
              <a:rPr lang="en-US"/>
              <a:pPr/>
              <a:t>62</a:t>
            </a:fld>
            <a:endParaRPr lang="en-US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2872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B6675-4CE0-4063-AE9D-061916507692}" type="slidenum">
              <a:rPr lang="en-US"/>
              <a:pPr/>
              <a:t>63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685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78CCE-F4AA-4AA4-9826-E239723730DD}" type="slidenum">
              <a:rPr lang="en-US"/>
              <a:pPr/>
              <a:t>64</a:t>
            </a:fld>
            <a:endParaRPr lang="en-US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462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A0FBB-E6FF-4499-A793-E5184D768037}" type="slidenum">
              <a:rPr lang="en-US"/>
              <a:pPr/>
              <a:t>65</a:t>
            </a:fld>
            <a:endParaRPr 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560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F49BE-04B5-429C-8013-A1977EC074C7}" type="slidenum">
              <a:rPr lang="en-US"/>
              <a:pPr/>
              <a:t>67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7506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20220-AB50-4D0B-8621-C9902903526D}" type="slidenum">
              <a:rPr lang="en-US"/>
              <a:pPr/>
              <a:t>69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650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5A1B75-861D-4933-A656-E90BC49AD4C4}" type="slidenum">
              <a:rPr lang="en-US"/>
              <a:pPr/>
              <a:t>70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875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11AFD3-1ED4-4C8A-8056-0DAA51A21344}" type="slidenum">
              <a:rPr lang="en-US"/>
              <a:pPr/>
              <a:t>71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6474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BE7904-5E0E-41A9-BF76-296EE7302B61}" type="slidenum">
              <a:rPr lang="en-US"/>
              <a:pPr/>
              <a:t>72</a:t>
            </a:fld>
            <a:endParaRPr lang="en-US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3739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382A4E-0053-468E-AB20-34BB602A90E5}" type="slidenum">
              <a:rPr lang="en-US"/>
              <a:pPr/>
              <a:t>73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164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767E6-B305-443D-AEF4-E78BA312A459}" type="slidenum">
              <a:rPr lang="en-US"/>
              <a:pPr/>
              <a:t>19</a:t>
            </a:fld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7791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4AAEF-48D4-4880-8A8B-CF67F76B84AD}" type="slidenum">
              <a:rPr lang="en-US"/>
              <a:pPr/>
              <a:t>74</a:t>
            </a:fld>
            <a:endParaRPr lang="en-US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8670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7229D2-8E0F-420E-B47C-4D810C5E9C06}" type="slidenum">
              <a:rPr lang="en-US"/>
              <a:pPr/>
              <a:t>75</a:t>
            </a:fld>
            <a:endParaRPr lang="en-US"/>
          </a:p>
        </p:txBody>
      </p:sp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947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6626D3-A521-4183-8AB3-51007A4D7B14}" type="slidenum">
              <a:rPr lang="en-US"/>
              <a:pPr/>
              <a:t>76</a:t>
            </a:fld>
            <a:endParaRPr lang="en-US"/>
          </a:p>
        </p:txBody>
      </p:sp>
      <p:sp>
        <p:nvSpPr>
          <p:cNvPr id="61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7108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9602B-CCF1-4EA4-A9EE-1B9400DC5E40}" type="slidenum">
              <a:rPr lang="en-US"/>
              <a:pPr/>
              <a:t>77</a:t>
            </a:fld>
            <a:endParaRPr lang="en-US"/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3507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B9836-AE0E-44F9-8865-F225A442906C}" type="slidenum">
              <a:rPr lang="en-US"/>
              <a:pPr/>
              <a:t>78</a:t>
            </a:fld>
            <a:endParaRPr lang="en-US"/>
          </a:p>
        </p:txBody>
      </p:sp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3634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342732-6FD4-4282-8435-25479143705C}" type="slidenum">
              <a:rPr lang="en-US"/>
              <a:pPr/>
              <a:t>79</a:t>
            </a:fld>
            <a:endParaRPr lang="en-US"/>
          </a:p>
        </p:txBody>
      </p:sp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2101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8CCB5-E846-443F-B8E5-9BF1F1F4C815}" type="slidenum">
              <a:rPr lang="en-US"/>
              <a:pPr/>
              <a:t>80</a:t>
            </a:fld>
            <a:endParaRPr lang="en-US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169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5AD2F4-BA21-4859-B5F4-EF3015A80BBF}" type="slidenum">
              <a:rPr lang="en-US"/>
              <a:pPr/>
              <a:t>81</a:t>
            </a:fld>
            <a:endParaRPr lang="en-US"/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1701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D2EE8A-B396-4A36-8A6E-9C838D8FD162}" type="slidenum">
              <a:rPr lang="en-US"/>
              <a:pPr/>
              <a:t>82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9554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105F31-DF4A-4775-A2C2-565AFC1FBBD2}" type="slidenum">
              <a:rPr lang="en-US"/>
              <a:pPr/>
              <a:t>83</a:t>
            </a:fld>
            <a:endParaRPr lang="en-US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35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365C2A-3257-42A9-850D-34962E89A24A}" type="slidenum">
              <a:rPr lang="en-US"/>
              <a:pPr/>
              <a:t>20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723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B730D-CFF5-406B-8E67-1C44AB237E4A}" type="slidenum">
              <a:rPr lang="en-US"/>
              <a:pPr/>
              <a:t>84</a:t>
            </a:fld>
            <a:endParaRPr lang="en-US"/>
          </a:p>
        </p:txBody>
      </p:sp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632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7B938C-3C45-4DDD-A1EE-13374D51DD05}" type="slidenum">
              <a:rPr lang="en-US"/>
              <a:pPr/>
              <a:t>85</a:t>
            </a:fld>
            <a:endParaRPr lang="en-US"/>
          </a:p>
        </p:txBody>
      </p:sp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3903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0E4BDC-098B-4D92-A256-C577A8D19377}" type="slidenum">
              <a:rPr lang="en-US"/>
              <a:pPr/>
              <a:t>86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605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Corticotropin</a:t>
            </a:r>
            <a:r>
              <a:rPr lang="en-US" dirty="0" smtClean="0"/>
              <a:t>-releasing hormone (</a:t>
            </a:r>
            <a:r>
              <a:rPr lang="en-US" i="1" dirty="0" smtClean="0"/>
              <a:t>CRH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Human chorionic gonadotropin (</a:t>
            </a:r>
            <a:r>
              <a:rPr lang="en-US" i="1" dirty="0" err="1" smtClean="0"/>
              <a:t>hCG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85F68-8C21-42E1-BA48-B8D3166DE5AE}" type="slidenum">
              <a:rPr lang="ru-RU" smtClean="0"/>
              <a:t>90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567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6DCB23-81F3-490D-A819-CBBE8024A8D3}" type="slidenum">
              <a:rPr lang="en-US"/>
              <a:pPr/>
              <a:t>21</a:t>
            </a:fld>
            <a:endParaRPr lang="en-US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27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E1B8D-ABF7-49DC-BDF4-5C5FE562FFA4}" type="slidenum">
              <a:rPr lang="en-US"/>
              <a:pPr/>
              <a:t>22</a:t>
            </a:fld>
            <a:endParaRPr 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67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 smtClean="0"/>
              <a:t>Dehydroepiandrosterone</a:t>
            </a:r>
            <a:r>
              <a:rPr lang="en-US" i="1" dirty="0" smtClean="0"/>
              <a:t>,_</a:t>
            </a:r>
            <a:r>
              <a:rPr lang="en-US" b="1" i="1" dirty="0" smtClean="0"/>
              <a:t>DHEA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85F68-8C21-42E1-BA48-B8D3166DE5AE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014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hypothalamic–pituitary–adrenal axis</a:t>
            </a:r>
            <a:r>
              <a:rPr lang="en-US" dirty="0" smtClean="0"/>
              <a:t> (</a:t>
            </a:r>
            <a:r>
              <a:rPr lang="en-US" b="1" dirty="0" smtClean="0"/>
              <a:t>HPA axis</a:t>
            </a:r>
            <a:r>
              <a:rPr lang="en-US" dirty="0" smtClean="0"/>
              <a:t> or </a:t>
            </a:r>
            <a:r>
              <a:rPr lang="en-US" b="1" dirty="0" smtClean="0"/>
              <a:t>HTPA axis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85F68-8C21-42E1-BA48-B8D3166DE5AE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450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Thyroxine-binding globulin</a:t>
            </a:r>
            <a:r>
              <a:rPr lang="en-US" dirty="0" smtClean="0"/>
              <a:t> (</a:t>
            </a:r>
            <a:r>
              <a:rPr lang="en-US" i="1" dirty="0" smtClean="0"/>
              <a:t>TBG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85F68-8C21-42E1-BA48-B8D3166DE5AE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776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61C6-6C2B-4EC4-AA6A-87889CC30002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4CA2-F0FC-40C2-AA84-12166BF9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40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61C6-6C2B-4EC4-AA6A-87889CC30002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4CA2-F0FC-40C2-AA84-12166BF9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89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61C6-6C2B-4EC4-AA6A-87889CC30002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4CA2-F0FC-40C2-AA84-12166BF9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7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76200"/>
            <a:ext cx="10289117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5FCFEDD-B201-4129-AF73-21C9E95C79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59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61C6-6C2B-4EC4-AA6A-87889CC30002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4CA2-F0FC-40C2-AA84-12166BF9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06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61C6-6C2B-4EC4-AA6A-87889CC30002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4CA2-F0FC-40C2-AA84-12166BF9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7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61C6-6C2B-4EC4-AA6A-87889CC30002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4CA2-F0FC-40C2-AA84-12166BF9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61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61C6-6C2B-4EC4-AA6A-87889CC30002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4CA2-F0FC-40C2-AA84-12166BF9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8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61C6-6C2B-4EC4-AA6A-87889CC30002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4CA2-F0FC-40C2-AA84-12166BF9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86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61C6-6C2B-4EC4-AA6A-87889CC30002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4CA2-F0FC-40C2-AA84-12166BF9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58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61C6-6C2B-4EC4-AA6A-87889CC30002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4CA2-F0FC-40C2-AA84-12166BF9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4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61C6-6C2B-4EC4-AA6A-87889CC30002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4CA2-F0FC-40C2-AA84-12166BF9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25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F61C6-6C2B-4EC4-AA6A-87889CC30002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44CA2-F0FC-40C2-AA84-12166BF9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47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4800" b="1" dirty="0" smtClean="0"/>
              <a:t>The Endocrine System</a:t>
            </a:r>
            <a:endParaRPr lang="en-US" altLang="en-US" sz="48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2800" b="1" dirty="0"/>
              <a:t>Endocrine Glands:</a:t>
            </a:r>
          </a:p>
          <a:p>
            <a:r>
              <a:rPr lang="en-US" altLang="en-US" sz="2800" b="1" dirty="0"/>
              <a:t>Secretion and Action of Hormones</a:t>
            </a:r>
          </a:p>
        </p:txBody>
      </p:sp>
    </p:spTree>
    <p:extLst>
      <p:ext uri="{BB962C8B-B14F-4D97-AF65-F5344CB8AC3E}">
        <p14:creationId xmlns:p14="http://schemas.microsoft.com/office/powerpoint/2010/main" val="21370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/>
              <a:t>Hormonal Interactions </a:t>
            </a:r>
            <a:r>
              <a:rPr lang="en-US" altLang="en-US" sz="1200" b="1" dirty="0"/>
              <a:t>(continued)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6688" y="2017714"/>
            <a:ext cx="7732712" cy="4459287"/>
          </a:xfrm>
        </p:spPr>
        <p:txBody>
          <a:bodyPr/>
          <a:lstStyle/>
          <a:p>
            <a:pPr lvl="1"/>
            <a:r>
              <a:rPr lang="en-US" altLang="en-US" dirty="0"/>
              <a:t>Permissive effects:</a:t>
            </a:r>
          </a:p>
          <a:p>
            <a:pPr lvl="2"/>
            <a:r>
              <a:rPr lang="en-US" altLang="en-US" dirty="0"/>
              <a:t>Hormone enhances the responsiveness of a target organ to second hormone.</a:t>
            </a:r>
          </a:p>
          <a:p>
            <a:pPr lvl="3"/>
            <a:r>
              <a:rPr lang="en-US" altLang="en-US" dirty="0"/>
              <a:t>Increases the activity of a second hormone.</a:t>
            </a:r>
          </a:p>
          <a:p>
            <a:pPr lvl="4"/>
            <a:r>
              <a:rPr lang="en-US" altLang="en-US" dirty="0"/>
              <a:t>Prior exposure of uterus to estrogen induces formation of receptors for progesterone.</a:t>
            </a:r>
          </a:p>
          <a:p>
            <a:pPr lvl="1"/>
            <a:r>
              <a:rPr lang="en-US" altLang="en-US" dirty="0"/>
              <a:t>Antagonistic effects:</a:t>
            </a:r>
          </a:p>
          <a:p>
            <a:pPr lvl="2"/>
            <a:r>
              <a:rPr lang="en-US" altLang="en-US" dirty="0"/>
              <a:t>Action of one hormone antagonizes the effects of another.</a:t>
            </a:r>
          </a:p>
          <a:p>
            <a:pPr lvl="3"/>
            <a:r>
              <a:rPr lang="en-US" altLang="en-US" dirty="0"/>
              <a:t>Insulin and glucagon.</a:t>
            </a:r>
          </a:p>
          <a:p>
            <a:pPr lvl="2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646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16838" cy="1219200"/>
          </a:xfrm>
        </p:spPr>
        <p:txBody>
          <a:bodyPr/>
          <a:lstStyle/>
          <a:p>
            <a:r>
              <a:rPr lang="en-US" altLang="en-US" sz="3600" b="1" dirty="0"/>
              <a:t>Effects of [Hormone] on Tissue Response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524000"/>
            <a:ext cx="8001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[Hormone] in blood reflects the rate of secretion.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Half-life: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Time required for the blood [hormone] to be reduced to ½ reference level.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Minutes to days.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Normal tissue responses are produced only when [hormone] are present within physiological range.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Varying [hormone] within normal, physiological range can affect the responsiveness of target cells.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192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16838" cy="1219200"/>
          </a:xfrm>
        </p:spPr>
        <p:txBody>
          <a:bodyPr/>
          <a:lstStyle/>
          <a:p>
            <a:r>
              <a:rPr lang="en-US" altLang="en-US" sz="3600" b="1" dirty="0"/>
              <a:t>Effects of [Hormone] on Tissue Response </a:t>
            </a:r>
            <a:r>
              <a:rPr lang="en-US" altLang="en-US" sz="1200" b="1" dirty="0"/>
              <a:t>(continued)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7526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Priming effect (</a:t>
            </a:r>
            <a:r>
              <a:rPr lang="en-US" altLang="en-US" dirty="0" err="1"/>
              <a:t>upregulation</a:t>
            </a:r>
            <a:r>
              <a:rPr lang="en-US" altLang="en-US" dirty="0"/>
              <a:t>):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Increase number of receptors formed on target cells in response to particular hormone.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	Greater response by the target cell.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Desensitization (</a:t>
            </a:r>
            <a:r>
              <a:rPr lang="en-US" altLang="en-US" dirty="0" err="1"/>
              <a:t>downregulation</a:t>
            </a:r>
            <a:r>
              <a:rPr lang="en-US" altLang="en-US" dirty="0"/>
              <a:t>):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Prolonged exposure to high [polypeptide hormone].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Subsequent exposure to the same [hormone] produces less response.</a:t>
            </a:r>
          </a:p>
          <a:p>
            <a:pPr lvl="3">
              <a:lnSpc>
                <a:spcPct val="90000"/>
              </a:lnSpc>
            </a:pPr>
            <a:r>
              <a:rPr lang="en-US" altLang="en-US" dirty="0"/>
              <a:t>Decrease in number of receptors on target cells.</a:t>
            </a:r>
          </a:p>
          <a:p>
            <a:pPr lvl="4">
              <a:lnSpc>
                <a:spcPct val="90000"/>
              </a:lnSpc>
            </a:pPr>
            <a:r>
              <a:rPr lang="en-US" altLang="en-US" dirty="0"/>
              <a:t>Insulin in adipose cells.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Pulsatile secretion may prevent </a:t>
            </a:r>
            <a:r>
              <a:rPr lang="en-US" altLang="en-US" dirty="0" err="1"/>
              <a:t>downregulation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893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16838" cy="1219200"/>
          </a:xfrm>
        </p:spPr>
        <p:txBody>
          <a:bodyPr/>
          <a:lstStyle/>
          <a:p>
            <a:r>
              <a:rPr lang="en-US" altLang="en-US" sz="3600" b="1" dirty="0"/>
              <a:t>Mechanisms of Hormone Action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447800"/>
            <a:ext cx="7848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Hormones of same chemical class have similar mechanisms of action.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Similarities include: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Location of cellular receptor proteins depends on the chemical nature of the hormone.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Events that occur in the target cells.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To respond to a hormone: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Target cell must have specific receptors for that hormone (specificity).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Hormones exhibit:</a:t>
            </a:r>
          </a:p>
          <a:p>
            <a:pPr lvl="3">
              <a:lnSpc>
                <a:spcPct val="90000"/>
              </a:lnSpc>
            </a:pPr>
            <a:r>
              <a:rPr lang="en-US" altLang="en-US" dirty="0"/>
              <a:t>Affinity (bind to receptors with high bond strength).</a:t>
            </a:r>
          </a:p>
          <a:p>
            <a:pPr lvl="3">
              <a:lnSpc>
                <a:spcPct val="90000"/>
              </a:lnSpc>
            </a:pPr>
            <a:r>
              <a:rPr lang="en-US" altLang="en-US" dirty="0"/>
              <a:t>Saturation (low capacity of receptors).</a:t>
            </a:r>
          </a:p>
        </p:txBody>
      </p:sp>
    </p:spTree>
    <p:extLst>
      <p:ext uri="{BB962C8B-B14F-4D97-AF65-F5344CB8AC3E}">
        <p14:creationId xmlns:p14="http://schemas.microsoft.com/office/powerpoint/2010/main" val="353340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/>
              <a:t>Hormones That Bind to Nuclear Receptor Proteins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6729" y="1524000"/>
            <a:ext cx="5125872" cy="46085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Lipophilic steroid and thyroid hormones are attached to plasma carrier proteins.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Hormones dissociate from carrier proteins to pass through lipid component of the target plasma membrane.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Receptors for the lipophilic hormones are known as nuclear hormone receptors.</a:t>
            </a:r>
          </a:p>
        </p:txBody>
      </p:sp>
      <p:pic>
        <p:nvPicPr>
          <p:cNvPr id="25606" name="Picture 6" descr="11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8" r="12500"/>
          <a:stretch>
            <a:fillRect/>
          </a:stretch>
        </p:blipFill>
        <p:spPr bwMode="auto">
          <a:xfrm>
            <a:off x="5829300" y="1524000"/>
            <a:ext cx="46863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14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16838" cy="1219200"/>
          </a:xfrm>
        </p:spPr>
        <p:txBody>
          <a:bodyPr/>
          <a:lstStyle/>
          <a:p>
            <a:r>
              <a:rPr lang="en-US" altLang="en-US" sz="3600" b="1" dirty="0"/>
              <a:t>Nuclear Hormone Receptors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7315200" cy="4724400"/>
          </a:xfrm>
        </p:spPr>
        <p:txBody>
          <a:bodyPr/>
          <a:lstStyle/>
          <a:p>
            <a:r>
              <a:rPr lang="en-US" altLang="en-US" sz="2400" dirty="0"/>
              <a:t>Steroid receptors are located in cytoplasm and in the nucleus.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Function within cell to activate genetic transcription.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Messenger RNA directs synthesis of specific enzyme proteins that change metabolism.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Each nuclear hormone receptor has 2 regions: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 ligand (hormone)-binding domain.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DNA-binding domain.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Receptor must be activated by binding to hormone before binding to specific region of DNA called HRE (hormone responsive element).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Located adjacent to gene that will be transcribed.</a:t>
            </a:r>
          </a:p>
        </p:txBody>
      </p:sp>
      <p:pic>
        <p:nvPicPr>
          <p:cNvPr id="4" name="Picture 6" descr="11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8" r="12500"/>
          <a:stretch>
            <a:fillRect/>
          </a:stretch>
        </p:blipFill>
        <p:spPr bwMode="auto">
          <a:xfrm>
            <a:off x="7505700" y="1181100"/>
            <a:ext cx="46863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52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16838" cy="1219200"/>
          </a:xfrm>
        </p:spPr>
        <p:txBody>
          <a:bodyPr/>
          <a:lstStyle/>
          <a:p>
            <a:r>
              <a:rPr lang="en-US" altLang="en-US" sz="3600" b="1" dirty="0"/>
              <a:t>Hormones That Use 2</a:t>
            </a:r>
            <a:r>
              <a:rPr lang="en-US" altLang="en-US" sz="3600" b="1" baseline="30000" dirty="0"/>
              <a:t>nd</a:t>
            </a:r>
            <a:r>
              <a:rPr lang="en-US" altLang="en-US" sz="3600" b="1" dirty="0"/>
              <a:t> Messengers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905000"/>
            <a:ext cx="762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000" dirty="0"/>
              <a:t>Hormones cannot pass through plasma membrane use 2</a:t>
            </a:r>
            <a:r>
              <a:rPr lang="en-US" altLang="en-US" sz="3000" baseline="30000" dirty="0"/>
              <a:t>nd</a:t>
            </a:r>
            <a:r>
              <a:rPr lang="en-US" altLang="en-US" sz="3000" dirty="0"/>
              <a:t> messengers.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Catecholamine, polypeptide, and glycoprotein hormones bind to receptor proteins on the target plasma membrane.</a:t>
            </a:r>
          </a:p>
          <a:p>
            <a:pPr>
              <a:lnSpc>
                <a:spcPct val="90000"/>
              </a:lnSpc>
            </a:pPr>
            <a:r>
              <a:rPr lang="en-US" altLang="en-US" sz="3000" dirty="0"/>
              <a:t>Actions are mediated by 2</a:t>
            </a:r>
            <a:r>
              <a:rPr lang="en-US" altLang="en-US" sz="3000" baseline="30000" dirty="0"/>
              <a:t>nd</a:t>
            </a:r>
            <a:r>
              <a:rPr lang="en-US" altLang="en-US" sz="3000" dirty="0"/>
              <a:t> messengers (signal-transduction mechanisms).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Extracellular hormones are transduced into intracellular 2</a:t>
            </a:r>
            <a:r>
              <a:rPr lang="en-US" altLang="en-US" baseline="30000" dirty="0"/>
              <a:t>nd</a:t>
            </a:r>
            <a:r>
              <a:rPr lang="en-US" altLang="en-US" dirty="0"/>
              <a:t> messengers.</a:t>
            </a:r>
          </a:p>
        </p:txBody>
      </p:sp>
    </p:spTree>
    <p:extLst>
      <p:ext uri="{BB962C8B-B14F-4D97-AF65-F5344CB8AC3E}">
        <p14:creationId xmlns:p14="http://schemas.microsoft.com/office/powerpoint/2010/main" val="208220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334964"/>
            <a:ext cx="5078413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0373" name="Rectangle 5"/>
          <p:cNvSpPr>
            <a:spLocks noChangeArrowheads="1"/>
          </p:cNvSpPr>
          <p:nvPr/>
        </p:nvSpPr>
        <p:spPr bwMode="auto">
          <a:xfrm>
            <a:off x="3468688" y="500063"/>
            <a:ext cx="11223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Membrane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receptor</a:t>
            </a:r>
          </a:p>
        </p:txBody>
      </p:sp>
      <p:sp>
        <p:nvSpPr>
          <p:cNvPr id="570374" name="Rectangle 6"/>
          <p:cNvSpPr>
            <a:spLocks noChangeArrowheads="1"/>
          </p:cNvSpPr>
          <p:nvPr/>
        </p:nvSpPr>
        <p:spPr bwMode="auto">
          <a:xfrm>
            <a:off x="3951288" y="1585913"/>
            <a:ext cx="10207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G protein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(inactive)</a:t>
            </a:r>
          </a:p>
        </p:txBody>
      </p:sp>
      <p:sp>
        <p:nvSpPr>
          <p:cNvPr id="570375" name="Rectangle 7"/>
          <p:cNvSpPr>
            <a:spLocks noChangeArrowheads="1"/>
          </p:cNvSpPr>
          <p:nvPr/>
        </p:nvSpPr>
        <p:spPr bwMode="auto">
          <a:xfrm>
            <a:off x="3983038" y="3021013"/>
            <a:ext cx="1020762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</a:rPr>
              <a:t>Cytoplasm</a:t>
            </a:r>
          </a:p>
        </p:txBody>
      </p:sp>
      <p:sp>
        <p:nvSpPr>
          <p:cNvPr id="570376" name="Rectangle 8"/>
          <p:cNvSpPr>
            <a:spLocks noChangeArrowheads="1"/>
          </p:cNvSpPr>
          <p:nvPr/>
        </p:nvSpPr>
        <p:spPr bwMode="auto">
          <a:xfrm>
            <a:off x="4014788" y="3714751"/>
            <a:ext cx="146526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Nuclear envelope</a:t>
            </a:r>
          </a:p>
        </p:txBody>
      </p:sp>
      <p:sp>
        <p:nvSpPr>
          <p:cNvPr id="570377" name="Rectangle 9"/>
          <p:cNvSpPr>
            <a:spLocks noChangeArrowheads="1"/>
          </p:cNvSpPr>
          <p:nvPr/>
        </p:nvSpPr>
        <p:spPr bwMode="auto">
          <a:xfrm>
            <a:off x="4802188" y="4051301"/>
            <a:ext cx="1141412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Nuclear pore</a:t>
            </a:r>
          </a:p>
        </p:txBody>
      </p:sp>
      <p:sp>
        <p:nvSpPr>
          <p:cNvPr id="570378" name="Rectangle 10"/>
          <p:cNvSpPr>
            <a:spLocks noChangeArrowheads="1"/>
          </p:cNvSpPr>
          <p:nvPr/>
        </p:nvSpPr>
        <p:spPr bwMode="auto">
          <a:xfrm>
            <a:off x="3944938" y="4691063"/>
            <a:ext cx="1020762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</a:rPr>
              <a:t>Nucleus</a:t>
            </a:r>
          </a:p>
        </p:txBody>
      </p:sp>
      <p:sp>
        <p:nvSpPr>
          <p:cNvPr id="570379" name="Rectangle 11"/>
          <p:cNvSpPr>
            <a:spLocks noChangeArrowheads="1"/>
          </p:cNvSpPr>
          <p:nvPr/>
        </p:nvSpPr>
        <p:spPr bwMode="auto">
          <a:xfrm>
            <a:off x="4071938" y="6081713"/>
            <a:ext cx="417512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DNA</a:t>
            </a:r>
          </a:p>
        </p:txBody>
      </p:sp>
      <p:sp>
        <p:nvSpPr>
          <p:cNvPr id="570380" name="Line 12"/>
          <p:cNvSpPr>
            <a:spLocks noChangeShapeType="1"/>
          </p:cNvSpPr>
          <p:nvPr/>
        </p:nvSpPr>
        <p:spPr bwMode="auto">
          <a:xfrm>
            <a:off x="4552950" y="3917950"/>
            <a:ext cx="0" cy="488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0381" name="Line 13"/>
          <p:cNvSpPr>
            <a:spLocks noChangeShapeType="1"/>
          </p:cNvSpPr>
          <p:nvPr/>
        </p:nvSpPr>
        <p:spPr bwMode="auto">
          <a:xfrm>
            <a:off x="4972050" y="42481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0382" name="Line 14"/>
          <p:cNvSpPr>
            <a:spLocks noChangeShapeType="1"/>
          </p:cNvSpPr>
          <p:nvPr/>
        </p:nvSpPr>
        <p:spPr bwMode="auto">
          <a:xfrm flipV="1">
            <a:off x="4464050" y="1454150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0383" name="Line 15"/>
          <p:cNvSpPr>
            <a:spLocks noChangeShapeType="1"/>
          </p:cNvSpPr>
          <p:nvPr/>
        </p:nvSpPr>
        <p:spPr bwMode="auto">
          <a:xfrm>
            <a:off x="4241800" y="901700"/>
            <a:ext cx="0" cy="273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0384" name="Rectangle 16"/>
          <p:cNvSpPr>
            <a:spLocks noChangeArrowheads="1"/>
          </p:cNvSpPr>
          <p:nvPr/>
        </p:nvSpPr>
        <p:spPr bwMode="auto">
          <a:xfrm>
            <a:off x="7056438" y="1522413"/>
            <a:ext cx="10207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Cell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membrane</a:t>
            </a:r>
          </a:p>
        </p:txBody>
      </p:sp>
      <p:sp>
        <p:nvSpPr>
          <p:cNvPr id="570385" name="Line 17"/>
          <p:cNvSpPr>
            <a:spLocks noChangeShapeType="1"/>
          </p:cNvSpPr>
          <p:nvPr/>
        </p:nvSpPr>
        <p:spPr bwMode="auto">
          <a:xfrm>
            <a:off x="7562850" y="194310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5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4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334964"/>
            <a:ext cx="5078413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2421" name="Rectangle 5"/>
          <p:cNvSpPr>
            <a:spLocks noChangeArrowheads="1"/>
          </p:cNvSpPr>
          <p:nvPr/>
        </p:nvSpPr>
        <p:spPr bwMode="auto">
          <a:xfrm>
            <a:off x="3468688" y="500063"/>
            <a:ext cx="11223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Membrane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receptor</a:t>
            </a:r>
          </a:p>
        </p:txBody>
      </p:sp>
      <p:sp>
        <p:nvSpPr>
          <p:cNvPr id="572422" name="Rectangle 6"/>
          <p:cNvSpPr>
            <a:spLocks noChangeArrowheads="1"/>
          </p:cNvSpPr>
          <p:nvPr/>
        </p:nvSpPr>
        <p:spPr bwMode="auto">
          <a:xfrm>
            <a:off x="4618038" y="500063"/>
            <a:ext cx="906462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Hormone-</a:t>
            </a:r>
          </a:p>
          <a:p>
            <a:pPr algn="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receptor</a:t>
            </a:r>
          </a:p>
          <a:p>
            <a:pPr algn="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complex</a:t>
            </a:r>
          </a:p>
        </p:txBody>
      </p:sp>
      <p:sp>
        <p:nvSpPr>
          <p:cNvPr id="572423" name="Rectangle 7"/>
          <p:cNvSpPr>
            <a:spLocks noChangeArrowheads="1"/>
          </p:cNvSpPr>
          <p:nvPr/>
        </p:nvSpPr>
        <p:spPr bwMode="auto">
          <a:xfrm>
            <a:off x="6415088" y="366713"/>
            <a:ext cx="2303462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First messengers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(E, NE, peptide hormones,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and eicosanoids)</a:t>
            </a:r>
          </a:p>
        </p:txBody>
      </p:sp>
      <p:sp>
        <p:nvSpPr>
          <p:cNvPr id="572424" name="Rectangle 8"/>
          <p:cNvSpPr>
            <a:spLocks noChangeArrowheads="1"/>
          </p:cNvSpPr>
          <p:nvPr/>
        </p:nvSpPr>
        <p:spPr bwMode="auto">
          <a:xfrm>
            <a:off x="7056438" y="1522413"/>
            <a:ext cx="10207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Cell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membrane</a:t>
            </a:r>
          </a:p>
        </p:txBody>
      </p:sp>
      <p:sp>
        <p:nvSpPr>
          <p:cNvPr id="572425" name="Rectangle 9"/>
          <p:cNvSpPr>
            <a:spLocks noChangeArrowheads="1"/>
          </p:cNvSpPr>
          <p:nvPr/>
        </p:nvSpPr>
        <p:spPr bwMode="auto">
          <a:xfrm>
            <a:off x="3951288" y="1585913"/>
            <a:ext cx="10207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G protein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(inactive)</a:t>
            </a:r>
          </a:p>
        </p:txBody>
      </p:sp>
      <p:sp>
        <p:nvSpPr>
          <p:cNvPr id="572426" name="Rectangle 10"/>
          <p:cNvSpPr>
            <a:spLocks noChangeArrowheads="1"/>
          </p:cNvSpPr>
          <p:nvPr/>
        </p:nvSpPr>
        <p:spPr bwMode="auto">
          <a:xfrm>
            <a:off x="3983038" y="3021013"/>
            <a:ext cx="1020762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</a:rPr>
              <a:t>Cytoplasm</a:t>
            </a:r>
          </a:p>
        </p:txBody>
      </p:sp>
      <p:sp>
        <p:nvSpPr>
          <p:cNvPr id="572427" name="Rectangle 11"/>
          <p:cNvSpPr>
            <a:spLocks noChangeArrowheads="1"/>
          </p:cNvSpPr>
          <p:nvPr/>
        </p:nvSpPr>
        <p:spPr bwMode="auto">
          <a:xfrm>
            <a:off x="4014788" y="3714751"/>
            <a:ext cx="146526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Nuclear envelope</a:t>
            </a:r>
          </a:p>
        </p:txBody>
      </p:sp>
      <p:sp>
        <p:nvSpPr>
          <p:cNvPr id="572428" name="Rectangle 12"/>
          <p:cNvSpPr>
            <a:spLocks noChangeArrowheads="1"/>
          </p:cNvSpPr>
          <p:nvPr/>
        </p:nvSpPr>
        <p:spPr bwMode="auto">
          <a:xfrm>
            <a:off x="4802188" y="4051301"/>
            <a:ext cx="1141412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Nuclear pore</a:t>
            </a:r>
          </a:p>
        </p:txBody>
      </p:sp>
      <p:sp>
        <p:nvSpPr>
          <p:cNvPr id="572429" name="Rectangle 13"/>
          <p:cNvSpPr>
            <a:spLocks noChangeArrowheads="1"/>
          </p:cNvSpPr>
          <p:nvPr/>
        </p:nvSpPr>
        <p:spPr bwMode="auto">
          <a:xfrm>
            <a:off x="3944938" y="4691063"/>
            <a:ext cx="1020762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</a:rPr>
              <a:t>Nucleus</a:t>
            </a:r>
          </a:p>
        </p:txBody>
      </p:sp>
      <p:sp>
        <p:nvSpPr>
          <p:cNvPr id="572430" name="Rectangle 14"/>
          <p:cNvSpPr>
            <a:spLocks noChangeArrowheads="1"/>
          </p:cNvSpPr>
          <p:nvPr/>
        </p:nvSpPr>
        <p:spPr bwMode="auto">
          <a:xfrm>
            <a:off x="4071938" y="6081713"/>
            <a:ext cx="417512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DNA</a:t>
            </a:r>
          </a:p>
        </p:txBody>
      </p:sp>
      <p:sp>
        <p:nvSpPr>
          <p:cNvPr id="572431" name="Line 15"/>
          <p:cNvSpPr>
            <a:spLocks noChangeShapeType="1"/>
          </p:cNvSpPr>
          <p:nvPr/>
        </p:nvSpPr>
        <p:spPr bwMode="auto">
          <a:xfrm>
            <a:off x="4552950" y="3917950"/>
            <a:ext cx="0" cy="488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2432" name="Line 16"/>
          <p:cNvSpPr>
            <a:spLocks noChangeShapeType="1"/>
          </p:cNvSpPr>
          <p:nvPr/>
        </p:nvSpPr>
        <p:spPr bwMode="auto">
          <a:xfrm>
            <a:off x="4972050" y="42481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2433" name="Line 17"/>
          <p:cNvSpPr>
            <a:spLocks noChangeShapeType="1"/>
          </p:cNvSpPr>
          <p:nvPr/>
        </p:nvSpPr>
        <p:spPr bwMode="auto">
          <a:xfrm>
            <a:off x="7562850" y="194310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2434" name="Line 18"/>
          <p:cNvSpPr>
            <a:spLocks noChangeShapeType="1"/>
          </p:cNvSpPr>
          <p:nvPr/>
        </p:nvSpPr>
        <p:spPr bwMode="auto">
          <a:xfrm flipV="1">
            <a:off x="4464050" y="1454150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2435" name="Line 19"/>
          <p:cNvSpPr>
            <a:spLocks noChangeShapeType="1"/>
          </p:cNvSpPr>
          <p:nvPr/>
        </p:nvSpPr>
        <p:spPr bwMode="auto">
          <a:xfrm>
            <a:off x="4241800" y="901700"/>
            <a:ext cx="0" cy="273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72436" name="Group 20"/>
          <p:cNvGrpSpPr>
            <a:grpSpLocks/>
          </p:cNvGrpSpPr>
          <p:nvPr/>
        </p:nvGrpSpPr>
        <p:grpSpPr bwMode="auto">
          <a:xfrm>
            <a:off x="5546726" y="1028700"/>
            <a:ext cx="288925" cy="488950"/>
            <a:chOff x="2534" y="648"/>
            <a:chExt cx="182" cy="308"/>
          </a:xfrm>
        </p:grpSpPr>
        <p:sp>
          <p:nvSpPr>
            <p:cNvPr id="572437" name="Line 21"/>
            <p:cNvSpPr>
              <a:spLocks noChangeShapeType="1"/>
            </p:cNvSpPr>
            <p:nvPr/>
          </p:nvSpPr>
          <p:spPr bwMode="auto">
            <a:xfrm>
              <a:off x="2604" y="708"/>
              <a:ext cx="0" cy="2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2438" name="Line 22"/>
            <p:cNvSpPr>
              <a:spLocks noChangeShapeType="1"/>
            </p:cNvSpPr>
            <p:nvPr/>
          </p:nvSpPr>
          <p:spPr bwMode="auto">
            <a:xfrm>
              <a:off x="2604" y="956"/>
              <a:ext cx="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2439" name="Line 23"/>
            <p:cNvSpPr>
              <a:spLocks noChangeShapeType="1"/>
            </p:cNvSpPr>
            <p:nvPr/>
          </p:nvSpPr>
          <p:spPr bwMode="auto">
            <a:xfrm>
              <a:off x="2604" y="704"/>
              <a:ext cx="1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2440" name="Line 24"/>
            <p:cNvSpPr>
              <a:spLocks noChangeShapeType="1"/>
            </p:cNvSpPr>
            <p:nvPr/>
          </p:nvSpPr>
          <p:spPr bwMode="auto">
            <a:xfrm flipH="1" flipV="1">
              <a:off x="2534" y="648"/>
              <a:ext cx="7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656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334964"/>
            <a:ext cx="5078413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4469" name="Rectangle 5"/>
          <p:cNvSpPr>
            <a:spLocks noChangeArrowheads="1"/>
          </p:cNvSpPr>
          <p:nvPr/>
        </p:nvSpPr>
        <p:spPr bwMode="auto">
          <a:xfrm>
            <a:off x="3468688" y="500063"/>
            <a:ext cx="11223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Membrane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receptor</a:t>
            </a:r>
          </a:p>
        </p:txBody>
      </p:sp>
      <p:sp>
        <p:nvSpPr>
          <p:cNvPr id="574470" name="Rectangle 6"/>
          <p:cNvSpPr>
            <a:spLocks noChangeArrowheads="1"/>
          </p:cNvSpPr>
          <p:nvPr/>
        </p:nvSpPr>
        <p:spPr bwMode="auto">
          <a:xfrm>
            <a:off x="4618038" y="500063"/>
            <a:ext cx="906462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Hormone-</a:t>
            </a:r>
          </a:p>
          <a:p>
            <a:pPr algn="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receptor</a:t>
            </a:r>
          </a:p>
          <a:p>
            <a:pPr algn="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complex</a:t>
            </a:r>
          </a:p>
        </p:txBody>
      </p:sp>
      <p:sp>
        <p:nvSpPr>
          <p:cNvPr id="574471" name="Rectangle 7"/>
          <p:cNvSpPr>
            <a:spLocks noChangeArrowheads="1"/>
          </p:cNvSpPr>
          <p:nvPr/>
        </p:nvSpPr>
        <p:spPr bwMode="auto">
          <a:xfrm>
            <a:off x="6415088" y="366713"/>
            <a:ext cx="2303462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First messengers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(E, NE, peptide hormones,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and eicosanoids)</a:t>
            </a:r>
          </a:p>
        </p:txBody>
      </p:sp>
      <p:sp>
        <p:nvSpPr>
          <p:cNvPr id="574472" name="Rectangle 8"/>
          <p:cNvSpPr>
            <a:spLocks noChangeArrowheads="1"/>
          </p:cNvSpPr>
          <p:nvPr/>
        </p:nvSpPr>
        <p:spPr bwMode="auto">
          <a:xfrm>
            <a:off x="7056438" y="1522413"/>
            <a:ext cx="10207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Cell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membrane</a:t>
            </a:r>
          </a:p>
        </p:txBody>
      </p:sp>
      <p:sp>
        <p:nvSpPr>
          <p:cNvPr id="574473" name="Rectangle 9"/>
          <p:cNvSpPr>
            <a:spLocks noChangeArrowheads="1"/>
          </p:cNvSpPr>
          <p:nvPr/>
        </p:nvSpPr>
        <p:spPr bwMode="auto">
          <a:xfrm>
            <a:off x="3951288" y="1585913"/>
            <a:ext cx="10207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G protein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(inactive)</a:t>
            </a:r>
          </a:p>
        </p:txBody>
      </p:sp>
      <p:sp>
        <p:nvSpPr>
          <p:cNvPr id="574474" name="Rectangle 10"/>
          <p:cNvSpPr>
            <a:spLocks noChangeArrowheads="1"/>
          </p:cNvSpPr>
          <p:nvPr/>
        </p:nvSpPr>
        <p:spPr bwMode="auto">
          <a:xfrm>
            <a:off x="4941888" y="1585913"/>
            <a:ext cx="10207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G protein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(activated)</a:t>
            </a:r>
          </a:p>
        </p:txBody>
      </p:sp>
      <p:sp>
        <p:nvSpPr>
          <p:cNvPr id="574475" name="Rectangle 11"/>
          <p:cNvSpPr>
            <a:spLocks noChangeArrowheads="1"/>
          </p:cNvSpPr>
          <p:nvPr/>
        </p:nvSpPr>
        <p:spPr bwMode="auto">
          <a:xfrm>
            <a:off x="6121401" y="2214563"/>
            <a:ext cx="1020763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Activates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adenylate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cyclase</a:t>
            </a:r>
          </a:p>
        </p:txBody>
      </p:sp>
      <p:sp>
        <p:nvSpPr>
          <p:cNvPr id="574476" name="Rectangle 12"/>
          <p:cNvSpPr>
            <a:spLocks noChangeArrowheads="1"/>
          </p:cNvSpPr>
          <p:nvPr/>
        </p:nvSpPr>
        <p:spPr bwMode="auto">
          <a:xfrm>
            <a:off x="3983038" y="3021013"/>
            <a:ext cx="1020762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</a:rPr>
              <a:t>Cytoplasm</a:t>
            </a:r>
          </a:p>
        </p:txBody>
      </p:sp>
      <p:sp>
        <p:nvSpPr>
          <p:cNvPr id="574477" name="Rectangle 13"/>
          <p:cNvSpPr>
            <a:spLocks noChangeArrowheads="1"/>
          </p:cNvSpPr>
          <p:nvPr/>
        </p:nvSpPr>
        <p:spPr bwMode="auto">
          <a:xfrm>
            <a:off x="4014788" y="3714751"/>
            <a:ext cx="146526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Nuclear envelope</a:t>
            </a:r>
          </a:p>
        </p:txBody>
      </p:sp>
      <p:sp>
        <p:nvSpPr>
          <p:cNvPr id="574478" name="Rectangle 14"/>
          <p:cNvSpPr>
            <a:spLocks noChangeArrowheads="1"/>
          </p:cNvSpPr>
          <p:nvPr/>
        </p:nvSpPr>
        <p:spPr bwMode="auto">
          <a:xfrm>
            <a:off x="4802188" y="4051301"/>
            <a:ext cx="1141412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Nuclear pore</a:t>
            </a:r>
          </a:p>
        </p:txBody>
      </p:sp>
      <p:sp>
        <p:nvSpPr>
          <p:cNvPr id="574479" name="Rectangle 15"/>
          <p:cNvSpPr>
            <a:spLocks noChangeArrowheads="1"/>
          </p:cNvSpPr>
          <p:nvPr/>
        </p:nvSpPr>
        <p:spPr bwMode="auto">
          <a:xfrm>
            <a:off x="3944938" y="4691063"/>
            <a:ext cx="1020762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</a:rPr>
              <a:t>Nucleus</a:t>
            </a:r>
          </a:p>
        </p:txBody>
      </p:sp>
      <p:sp>
        <p:nvSpPr>
          <p:cNvPr id="574480" name="Rectangle 16"/>
          <p:cNvSpPr>
            <a:spLocks noChangeArrowheads="1"/>
          </p:cNvSpPr>
          <p:nvPr/>
        </p:nvSpPr>
        <p:spPr bwMode="auto">
          <a:xfrm>
            <a:off x="4071938" y="6081713"/>
            <a:ext cx="417512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DNA</a:t>
            </a:r>
          </a:p>
        </p:txBody>
      </p:sp>
      <p:sp>
        <p:nvSpPr>
          <p:cNvPr id="574481" name="Line 17"/>
          <p:cNvSpPr>
            <a:spLocks noChangeShapeType="1"/>
          </p:cNvSpPr>
          <p:nvPr/>
        </p:nvSpPr>
        <p:spPr bwMode="auto">
          <a:xfrm>
            <a:off x="4552950" y="3917950"/>
            <a:ext cx="0" cy="488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4482" name="Line 18"/>
          <p:cNvSpPr>
            <a:spLocks noChangeShapeType="1"/>
          </p:cNvSpPr>
          <p:nvPr/>
        </p:nvSpPr>
        <p:spPr bwMode="auto">
          <a:xfrm>
            <a:off x="4972050" y="42481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4483" name="Line 19"/>
          <p:cNvSpPr>
            <a:spLocks noChangeShapeType="1"/>
          </p:cNvSpPr>
          <p:nvPr/>
        </p:nvSpPr>
        <p:spPr bwMode="auto">
          <a:xfrm>
            <a:off x="7562850" y="194310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4484" name="Line 20"/>
          <p:cNvSpPr>
            <a:spLocks noChangeShapeType="1"/>
          </p:cNvSpPr>
          <p:nvPr/>
        </p:nvSpPr>
        <p:spPr bwMode="auto">
          <a:xfrm>
            <a:off x="5899150" y="1663700"/>
            <a:ext cx="273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4485" name="Line 21"/>
          <p:cNvSpPr>
            <a:spLocks noChangeShapeType="1"/>
          </p:cNvSpPr>
          <p:nvPr/>
        </p:nvSpPr>
        <p:spPr bwMode="auto">
          <a:xfrm flipV="1">
            <a:off x="4464050" y="1454150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4486" name="Line 22"/>
          <p:cNvSpPr>
            <a:spLocks noChangeShapeType="1"/>
          </p:cNvSpPr>
          <p:nvPr/>
        </p:nvSpPr>
        <p:spPr bwMode="auto">
          <a:xfrm>
            <a:off x="4241800" y="901700"/>
            <a:ext cx="0" cy="273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74487" name="Group 23"/>
          <p:cNvGrpSpPr>
            <a:grpSpLocks/>
          </p:cNvGrpSpPr>
          <p:nvPr/>
        </p:nvGrpSpPr>
        <p:grpSpPr bwMode="auto">
          <a:xfrm>
            <a:off x="5546726" y="1028700"/>
            <a:ext cx="288925" cy="488950"/>
            <a:chOff x="2534" y="648"/>
            <a:chExt cx="182" cy="308"/>
          </a:xfrm>
        </p:grpSpPr>
        <p:sp>
          <p:nvSpPr>
            <p:cNvPr id="574488" name="Line 24"/>
            <p:cNvSpPr>
              <a:spLocks noChangeShapeType="1"/>
            </p:cNvSpPr>
            <p:nvPr/>
          </p:nvSpPr>
          <p:spPr bwMode="auto">
            <a:xfrm>
              <a:off x="2604" y="708"/>
              <a:ext cx="0" cy="2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4489" name="Line 25"/>
            <p:cNvSpPr>
              <a:spLocks noChangeShapeType="1"/>
            </p:cNvSpPr>
            <p:nvPr/>
          </p:nvSpPr>
          <p:spPr bwMode="auto">
            <a:xfrm>
              <a:off x="2604" y="956"/>
              <a:ext cx="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4490" name="Line 26"/>
            <p:cNvSpPr>
              <a:spLocks noChangeShapeType="1"/>
            </p:cNvSpPr>
            <p:nvPr/>
          </p:nvSpPr>
          <p:spPr bwMode="auto">
            <a:xfrm>
              <a:off x="2604" y="704"/>
              <a:ext cx="1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4491" name="Line 27"/>
            <p:cNvSpPr>
              <a:spLocks noChangeShapeType="1"/>
            </p:cNvSpPr>
            <p:nvPr/>
          </p:nvSpPr>
          <p:spPr bwMode="auto">
            <a:xfrm flipH="1" flipV="1">
              <a:off x="2534" y="648"/>
              <a:ext cx="7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9255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34233-30E5-4971-950B-5FF84CF01A5C}" type="slidenum">
              <a:rPr lang="en-US"/>
              <a:pPr/>
              <a:t>2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4343400" cy="868363"/>
          </a:xfrm>
        </p:spPr>
        <p:txBody>
          <a:bodyPr/>
          <a:lstStyle/>
          <a:p>
            <a:r>
              <a:rPr lang="en-US" sz="3600" dirty="0"/>
              <a:t>Endocrine Organs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1816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Purely endocrine organs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Pituitary gland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Pineal gland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Thyroid gland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Parathyroid glands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Adrenal: 2 glands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Cortex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Medulla </a:t>
            </a:r>
          </a:p>
          <a:p>
            <a:pPr>
              <a:lnSpc>
                <a:spcPct val="80000"/>
              </a:lnSpc>
            </a:pPr>
            <a:r>
              <a:rPr lang="en-US" dirty="0"/>
              <a:t>Endocrine cells in other organs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Pancreas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Thymus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Gonads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Hypothalamus</a:t>
            </a:r>
          </a:p>
        </p:txBody>
      </p:sp>
      <p:pic>
        <p:nvPicPr>
          <p:cNvPr id="39940" name="Picture 4" descr="25-01_MjrEndcrnOrgns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7" t="3636" r="16470" b="5455"/>
          <a:stretch>
            <a:fillRect/>
          </a:stretch>
        </p:blipFill>
        <p:spPr bwMode="auto">
          <a:xfrm>
            <a:off x="6546850" y="0"/>
            <a:ext cx="4044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07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334964"/>
            <a:ext cx="5078413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3468688" y="500063"/>
            <a:ext cx="11223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Membrane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receptor</a:t>
            </a:r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4618038" y="500063"/>
            <a:ext cx="906462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Hormone-</a:t>
            </a:r>
          </a:p>
          <a:p>
            <a:pPr algn="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receptor</a:t>
            </a:r>
          </a:p>
          <a:p>
            <a:pPr algn="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complex</a:t>
            </a:r>
          </a:p>
        </p:txBody>
      </p:sp>
      <p:sp>
        <p:nvSpPr>
          <p:cNvPr id="576519" name="Rectangle 7"/>
          <p:cNvSpPr>
            <a:spLocks noChangeArrowheads="1"/>
          </p:cNvSpPr>
          <p:nvPr/>
        </p:nvSpPr>
        <p:spPr bwMode="auto">
          <a:xfrm>
            <a:off x="6415088" y="366713"/>
            <a:ext cx="2303462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First messengers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(E, NE, peptide hormones,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and eicosanoids)</a:t>
            </a:r>
          </a:p>
        </p:txBody>
      </p:sp>
      <p:sp>
        <p:nvSpPr>
          <p:cNvPr id="576520" name="Rectangle 8"/>
          <p:cNvSpPr>
            <a:spLocks noChangeArrowheads="1"/>
          </p:cNvSpPr>
          <p:nvPr/>
        </p:nvSpPr>
        <p:spPr bwMode="auto">
          <a:xfrm>
            <a:off x="7056438" y="1522413"/>
            <a:ext cx="10207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Cell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membrane</a:t>
            </a:r>
          </a:p>
        </p:txBody>
      </p:sp>
      <p:sp>
        <p:nvSpPr>
          <p:cNvPr id="576521" name="Rectangle 9"/>
          <p:cNvSpPr>
            <a:spLocks noChangeArrowheads="1"/>
          </p:cNvSpPr>
          <p:nvPr/>
        </p:nvSpPr>
        <p:spPr bwMode="auto">
          <a:xfrm>
            <a:off x="3951288" y="1585913"/>
            <a:ext cx="10207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G protein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(inactive)</a:t>
            </a:r>
          </a:p>
        </p:txBody>
      </p:sp>
      <p:sp>
        <p:nvSpPr>
          <p:cNvPr id="576522" name="Rectangle 10"/>
          <p:cNvSpPr>
            <a:spLocks noChangeArrowheads="1"/>
          </p:cNvSpPr>
          <p:nvPr/>
        </p:nvSpPr>
        <p:spPr bwMode="auto">
          <a:xfrm>
            <a:off x="4941888" y="1585913"/>
            <a:ext cx="10207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G protein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(activated)</a:t>
            </a:r>
          </a:p>
        </p:txBody>
      </p:sp>
      <p:sp>
        <p:nvSpPr>
          <p:cNvPr id="576523" name="Rectangle 11"/>
          <p:cNvSpPr>
            <a:spLocks noChangeArrowheads="1"/>
          </p:cNvSpPr>
          <p:nvPr/>
        </p:nvSpPr>
        <p:spPr bwMode="auto">
          <a:xfrm>
            <a:off x="6121401" y="2214563"/>
            <a:ext cx="1020763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Activates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adenylate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cyclase</a:t>
            </a:r>
          </a:p>
        </p:txBody>
      </p:sp>
      <p:sp>
        <p:nvSpPr>
          <p:cNvPr id="576524" name="Rectangle 12"/>
          <p:cNvSpPr>
            <a:spLocks noChangeArrowheads="1"/>
          </p:cNvSpPr>
          <p:nvPr/>
        </p:nvSpPr>
        <p:spPr bwMode="auto">
          <a:xfrm>
            <a:off x="3983038" y="3021013"/>
            <a:ext cx="1020762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</a:rPr>
              <a:t>Cytoplasm</a:t>
            </a:r>
          </a:p>
        </p:txBody>
      </p:sp>
      <p:sp>
        <p:nvSpPr>
          <p:cNvPr id="576525" name="Rectangle 13"/>
          <p:cNvSpPr>
            <a:spLocks noChangeArrowheads="1"/>
          </p:cNvSpPr>
          <p:nvPr/>
        </p:nvSpPr>
        <p:spPr bwMode="auto">
          <a:xfrm>
            <a:off x="5780088" y="2894013"/>
            <a:ext cx="354012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ATP</a:t>
            </a:r>
          </a:p>
        </p:txBody>
      </p:sp>
      <p:sp>
        <p:nvSpPr>
          <p:cNvPr id="576526" name="Rectangle 14"/>
          <p:cNvSpPr>
            <a:spLocks noChangeArrowheads="1"/>
          </p:cNvSpPr>
          <p:nvPr/>
        </p:nvSpPr>
        <p:spPr bwMode="auto">
          <a:xfrm>
            <a:off x="6573838" y="2919413"/>
            <a:ext cx="50006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cAMP</a:t>
            </a:r>
          </a:p>
        </p:txBody>
      </p:sp>
      <p:sp>
        <p:nvSpPr>
          <p:cNvPr id="576527" name="Rectangle 15"/>
          <p:cNvSpPr>
            <a:spLocks noChangeArrowheads="1"/>
          </p:cNvSpPr>
          <p:nvPr/>
        </p:nvSpPr>
        <p:spPr bwMode="auto">
          <a:xfrm>
            <a:off x="6978651" y="2805113"/>
            <a:ext cx="1020763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Acts as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second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messenger</a:t>
            </a:r>
          </a:p>
        </p:txBody>
      </p:sp>
      <p:sp>
        <p:nvSpPr>
          <p:cNvPr id="576528" name="Rectangle 16"/>
          <p:cNvSpPr>
            <a:spLocks noChangeArrowheads="1"/>
          </p:cNvSpPr>
          <p:nvPr/>
        </p:nvSpPr>
        <p:spPr bwMode="auto">
          <a:xfrm>
            <a:off x="6148388" y="3581401"/>
            <a:ext cx="146526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Activates kinase</a:t>
            </a:r>
          </a:p>
        </p:txBody>
      </p:sp>
      <p:sp>
        <p:nvSpPr>
          <p:cNvPr id="576529" name="Rectangle 17"/>
          <p:cNvSpPr>
            <a:spLocks noChangeArrowheads="1"/>
          </p:cNvSpPr>
          <p:nvPr/>
        </p:nvSpPr>
        <p:spPr bwMode="auto">
          <a:xfrm>
            <a:off x="4014788" y="3714751"/>
            <a:ext cx="146526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Nuclear envelope</a:t>
            </a:r>
          </a:p>
        </p:txBody>
      </p:sp>
      <p:sp>
        <p:nvSpPr>
          <p:cNvPr id="576530" name="Rectangle 18"/>
          <p:cNvSpPr>
            <a:spLocks noChangeArrowheads="1"/>
          </p:cNvSpPr>
          <p:nvPr/>
        </p:nvSpPr>
        <p:spPr bwMode="auto">
          <a:xfrm>
            <a:off x="4802188" y="4051301"/>
            <a:ext cx="1141412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Nuclear pore</a:t>
            </a:r>
          </a:p>
        </p:txBody>
      </p:sp>
      <p:sp>
        <p:nvSpPr>
          <p:cNvPr id="576531" name="Rectangle 19"/>
          <p:cNvSpPr>
            <a:spLocks noChangeArrowheads="1"/>
          </p:cNvSpPr>
          <p:nvPr/>
        </p:nvSpPr>
        <p:spPr bwMode="auto">
          <a:xfrm>
            <a:off x="3944938" y="4691063"/>
            <a:ext cx="1020762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</a:rPr>
              <a:t>Nucleus</a:t>
            </a:r>
          </a:p>
        </p:txBody>
      </p:sp>
      <p:sp>
        <p:nvSpPr>
          <p:cNvPr id="576532" name="Rectangle 20"/>
          <p:cNvSpPr>
            <a:spLocks noChangeArrowheads="1"/>
          </p:cNvSpPr>
          <p:nvPr/>
        </p:nvSpPr>
        <p:spPr bwMode="auto">
          <a:xfrm>
            <a:off x="4071938" y="6081713"/>
            <a:ext cx="417512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DNA</a:t>
            </a:r>
          </a:p>
        </p:txBody>
      </p:sp>
      <p:sp>
        <p:nvSpPr>
          <p:cNvPr id="576533" name="Line 21"/>
          <p:cNvSpPr>
            <a:spLocks noChangeShapeType="1"/>
          </p:cNvSpPr>
          <p:nvPr/>
        </p:nvSpPr>
        <p:spPr bwMode="auto">
          <a:xfrm>
            <a:off x="4552950" y="3917950"/>
            <a:ext cx="0" cy="488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6534" name="Line 22"/>
          <p:cNvSpPr>
            <a:spLocks noChangeShapeType="1"/>
          </p:cNvSpPr>
          <p:nvPr/>
        </p:nvSpPr>
        <p:spPr bwMode="auto">
          <a:xfrm>
            <a:off x="4972050" y="42481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6535" name="Line 23"/>
          <p:cNvSpPr>
            <a:spLocks noChangeShapeType="1"/>
          </p:cNvSpPr>
          <p:nvPr/>
        </p:nvSpPr>
        <p:spPr bwMode="auto">
          <a:xfrm>
            <a:off x="7562850" y="194310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6536" name="Line 24"/>
          <p:cNvSpPr>
            <a:spLocks noChangeShapeType="1"/>
          </p:cNvSpPr>
          <p:nvPr/>
        </p:nvSpPr>
        <p:spPr bwMode="auto">
          <a:xfrm>
            <a:off x="5899150" y="1663700"/>
            <a:ext cx="273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6537" name="Line 25"/>
          <p:cNvSpPr>
            <a:spLocks noChangeShapeType="1"/>
          </p:cNvSpPr>
          <p:nvPr/>
        </p:nvSpPr>
        <p:spPr bwMode="auto">
          <a:xfrm flipV="1">
            <a:off x="4464050" y="1454150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6538" name="Line 26"/>
          <p:cNvSpPr>
            <a:spLocks noChangeShapeType="1"/>
          </p:cNvSpPr>
          <p:nvPr/>
        </p:nvSpPr>
        <p:spPr bwMode="auto">
          <a:xfrm>
            <a:off x="4241800" y="901700"/>
            <a:ext cx="0" cy="273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76539" name="Group 27"/>
          <p:cNvGrpSpPr>
            <a:grpSpLocks/>
          </p:cNvGrpSpPr>
          <p:nvPr/>
        </p:nvGrpSpPr>
        <p:grpSpPr bwMode="auto">
          <a:xfrm>
            <a:off x="5546726" y="1028700"/>
            <a:ext cx="288925" cy="488950"/>
            <a:chOff x="2534" y="648"/>
            <a:chExt cx="182" cy="308"/>
          </a:xfrm>
        </p:grpSpPr>
        <p:sp>
          <p:nvSpPr>
            <p:cNvPr id="576540" name="Line 28"/>
            <p:cNvSpPr>
              <a:spLocks noChangeShapeType="1"/>
            </p:cNvSpPr>
            <p:nvPr/>
          </p:nvSpPr>
          <p:spPr bwMode="auto">
            <a:xfrm>
              <a:off x="2604" y="708"/>
              <a:ext cx="0" cy="2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6541" name="Line 29"/>
            <p:cNvSpPr>
              <a:spLocks noChangeShapeType="1"/>
            </p:cNvSpPr>
            <p:nvPr/>
          </p:nvSpPr>
          <p:spPr bwMode="auto">
            <a:xfrm>
              <a:off x="2604" y="956"/>
              <a:ext cx="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6542" name="Line 30"/>
            <p:cNvSpPr>
              <a:spLocks noChangeShapeType="1"/>
            </p:cNvSpPr>
            <p:nvPr/>
          </p:nvSpPr>
          <p:spPr bwMode="auto">
            <a:xfrm>
              <a:off x="2604" y="704"/>
              <a:ext cx="1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6543" name="Line 31"/>
            <p:cNvSpPr>
              <a:spLocks noChangeShapeType="1"/>
            </p:cNvSpPr>
            <p:nvPr/>
          </p:nvSpPr>
          <p:spPr bwMode="auto">
            <a:xfrm flipH="1" flipV="1">
              <a:off x="2534" y="648"/>
              <a:ext cx="7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4226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592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334964"/>
            <a:ext cx="5078413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8593" name="Rectangle 33"/>
          <p:cNvSpPr>
            <a:spLocks noChangeArrowheads="1"/>
          </p:cNvSpPr>
          <p:nvPr/>
        </p:nvSpPr>
        <p:spPr bwMode="auto">
          <a:xfrm>
            <a:off x="3468688" y="500063"/>
            <a:ext cx="11223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Membrane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receptor</a:t>
            </a:r>
          </a:p>
        </p:txBody>
      </p:sp>
      <p:sp>
        <p:nvSpPr>
          <p:cNvPr id="578594" name="Rectangle 34"/>
          <p:cNvSpPr>
            <a:spLocks noChangeArrowheads="1"/>
          </p:cNvSpPr>
          <p:nvPr/>
        </p:nvSpPr>
        <p:spPr bwMode="auto">
          <a:xfrm>
            <a:off x="4618038" y="500063"/>
            <a:ext cx="906462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Hormone-</a:t>
            </a:r>
          </a:p>
          <a:p>
            <a:pPr algn="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receptor</a:t>
            </a:r>
          </a:p>
          <a:p>
            <a:pPr algn="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complex</a:t>
            </a:r>
          </a:p>
        </p:txBody>
      </p:sp>
      <p:sp>
        <p:nvSpPr>
          <p:cNvPr id="578595" name="Rectangle 35"/>
          <p:cNvSpPr>
            <a:spLocks noChangeArrowheads="1"/>
          </p:cNvSpPr>
          <p:nvPr/>
        </p:nvSpPr>
        <p:spPr bwMode="auto">
          <a:xfrm>
            <a:off x="6415088" y="366713"/>
            <a:ext cx="2303462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First messengers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(E, NE, peptide hormones,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and eicosanoids)</a:t>
            </a:r>
          </a:p>
        </p:txBody>
      </p:sp>
      <p:sp>
        <p:nvSpPr>
          <p:cNvPr id="578596" name="Rectangle 36"/>
          <p:cNvSpPr>
            <a:spLocks noChangeArrowheads="1"/>
          </p:cNvSpPr>
          <p:nvPr/>
        </p:nvSpPr>
        <p:spPr bwMode="auto">
          <a:xfrm>
            <a:off x="7056438" y="1522413"/>
            <a:ext cx="10207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Cell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membrane</a:t>
            </a:r>
          </a:p>
        </p:txBody>
      </p:sp>
      <p:sp>
        <p:nvSpPr>
          <p:cNvPr id="578597" name="Rectangle 37"/>
          <p:cNvSpPr>
            <a:spLocks noChangeArrowheads="1"/>
          </p:cNvSpPr>
          <p:nvPr/>
        </p:nvSpPr>
        <p:spPr bwMode="auto">
          <a:xfrm>
            <a:off x="3951288" y="1585913"/>
            <a:ext cx="10207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G protein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(inactive)</a:t>
            </a:r>
          </a:p>
        </p:txBody>
      </p:sp>
      <p:sp>
        <p:nvSpPr>
          <p:cNvPr id="578598" name="Rectangle 38"/>
          <p:cNvSpPr>
            <a:spLocks noChangeArrowheads="1"/>
          </p:cNvSpPr>
          <p:nvPr/>
        </p:nvSpPr>
        <p:spPr bwMode="auto">
          <a:xfrm>
            <a:off x="4941888" y="1585913"/>
            <a:ext cx="10207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G protein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(activated)</a:t>
            </a:r>
          </a:p>
        </p:txBody>
      </p:sp>
      <p:sp>
        <p:nvSpPr>
          <p:cNvPr id="578599" name="Rectangle 39"/>
          <p:cNvSpPr>
            <a:spLocks noChangeArrowheads="1"/>
          </p:cNvSpPr>
          <p:nvPr/>
        </p:nvSpPr>
        <p:spPr bwMode="auto">
          <a:xfrm>
            <a:off x="6121401" y="2214563"/>
            <a:ext cx="1020763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Activates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adenylate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cyclase</a:t>
            </a:r>
          </a:p>
        </p:txBody>
      </p:sp>
      <p:sp>
        <p:nvSpPr>
          <p:cNvPr id="578600" name="Rectangle 40"/>
          <p:cNvSpPr>
            <a:spLocks noChangeArrowheads="1"/>
          </p:cNvSpPr>
          <p:nvPr/>
        </p:nvSpPr>
        <p:spPr bwMode="auto">
          <a:xfrm>
            <a:off x="3983038" y="3021013"/>
            <a:ext cx="1020762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</a:rPr>
              <a:t>Cytoplasm</a:t>
            </a:r>
          </a:p>
        </p:txBody>
      </p:sp>
      <p:sp>
        <p:nvSpPr>
          <p:cNvPr id="578601" name="Rectangle 41"/>
          <p:cNvSpPr>
            <a:spLocks noChangeArrowheads="1"/>
          </p:cNvSpPr>
          <p:nvPr/>
        </p:nvSpPr>
        <p:spPr bwMode="auto">
          <a:xfrm>
            <a:off x="5780088" y="2894013"/>
            <a:ext cx="354012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ATP</a:t>
            </a:r>
          </a:p>
        </p:txBody>
      </p:sp>
      <p:sp>
        <p:nvSpPr>
          <p:cNvPr id="578602" name="Rectangle 42"/>
          <p:cNvSpPr>
            <a:spLocks noChangeArrowheads="1"/>
          </p:cNvSpPr>
          <p:nvPr/>
        </p:nvSpPr>
        <p:spPr bwMode="auto">
          <a:xfrm>
            <a:off x="6573838" y="2919413"/>
            <a:ext cx="50006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cAMP</a:t>
            </a:r>
          </a:p>
        </p:txBody>
      </p:sp>
      <p:sp>
        <p:nvSpPr>
          <p:cNvPr id="578603" name="Rectangle 43"/>
          <p:cNvSpPr>
            <a:spLocks noChangeArrowheads="1"/>
          </p:cNvSpPr>
          <p:nvPr/>
        </p:nvSpPr>
        <p:spPr bwMode="auto">
          <a:xfrm>
            <a:off x="6978651" y="2805113"/>
            <a:ext cx="1020763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Acts as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second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messenger</a:t>
            </a:r>
          </a:p>
        </p:txBody>
      </p:sp>
      <p:sp>
        <p:nvSpPr>
          <p:cNvPr id="578604" name="Rectangle 44"/>
          <p:cNvSpPr>
            <a:spLocks noChangeArrowheads="1"/>
          </p:cNvSpPr>
          <p:nvPr/>
        </p:nvSpPr>
        <p:spPr bwMode="auto">
          <a:xfrm>
            <a:off x="6148388" y="3581401"/>
            <a:ext cx="146526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Activates kinase</a:t>
            </a:r>
          </a:p>
        </p:txBody>
      </p:sp>
      <p:sp>
        <p:nvSpPr>
          <p:cNvPr id="578605" name="Rectangle 45"/>
          <p:cNvSpPr>
            <a:spLocks noChangeArrowheads="1"/>
          </p:cNvSpPr>
          <p:nvPr/>
        </p:nvSpPr>
        <p:spPr bwMode="auto">
          <a:xfrm>
            <a:off x="5983288" y="4343401"/>
            <a:ext cx="1770062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Alterations in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enzyme activity;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opens ion channels</a:t>
            </a:r>
          </a:p>
        </p:txBody>
      </p:sp>
      <p:sp>
        <p:nvSpPr>
          <p:cNvPr id="578606" name="Rectangle 46"/>
          <p:cNvSpPr>
            <a:spLocks noChangeArrowheads="1"/>
          </p:cNvSpPr>
          <p:nvPr/>
        </p:nvSpPr>
        <p:spPr bwMode="auto">
          <a:xfrm>
            <a:off x="4014788" y="3714751"/>
            <a:ext cx="146526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Nuclear envelope</a:t>
            </a:r>
          </a:p>
        </p:txBody>
      </p:sp>
      <p:sp>
        <p:nvSpPr>
          <p:cNvPr id="578607" name="Rectangle 47"/>
          <p:cNvSpPr>
            <a:spLocks noChangeArrowheads="1"/>
          </p:cNvSpPr>
          <p:nvPr/>
        </p:nvSpPr>
        <p:spPr bwMode="auto">
          <a:xfrm>
            <a:off x="4802188" y="4051301"/>
            <a:ext cx="1141412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Nuclear pore</a:t>
            </a:r>
          </a:p>
        </p:txBody>
      </p:sp>
      <p:sp>
        <p:nvSpPr>
          <p:cNvPr id="578608" name="Rectangle 48"/>
          <p:cNvSpPr>
            <a:spLocks noChangeArrowheads="1"/>
          </p:cNvSpPr>
          <p:nvPr/>
        </p:nvSpPr>
        <p:spPr bwMode="auto">
          <a:xfrm>
            <a:off x="3944938" y="4691063"/>
            <a:ext cx="1020762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</a:rPr>
              <a:t>Nucleus</a:t>
            </a:r>
          </a:p>
        </p:txBody>
      </p:sp>
      <p:sp>
        <p:nvSpPr>
          <p:cNvPr id="578609" name="Rectangle 49"/>
          <p:cNvSpPr>
            <a:spLocks noChangeArrowheads="1"/>
          </p:cNvSpPr>
          <p:nvPr/>
        </p:nvSpPr>
        <p:spPr bwMode="auto">
          <a:xfrm>
            <a:off x="4071938" y="6081713"/>
            <a:ext cx="417512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DNA</a:t>
            </a:r>
          </a:p>
        </p:txBody>
      </p:sp>
      <p:sp>
        <p:nvSpPr>
          <p:cNvPr id="578610" name="Line 50"/>
          <p:cNvSpPr>
            <a:spLocks noChangeShapeType="1"/>
          </p:cNvSpPr>
          <p:nvPr/>
        </p:nvSpPr>
        <p:spPr bwMode="auto">
          <a:xfrm>
            <a:off x="4552950" y="3917950"/>
            <a:ext cx="0" cy="488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8611" name="Line 51"/>
          <p:cNvSpPr>
            <a:spLocks noChangeShapeType="1"/>
          </p:cNvSpPr>
          <p:nvPr/>
        </p:nvSpPr>
        <p:spPr bwMode="auto">
          <a:xfrm>
            <a:off x="4972050" y="42481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8612" name="Line 52"/>
          <p:cNvSpPr>
            <a:spLocks noChangeShapeType="1"/>
          </p:cNvSpPr>
          <p:nvPr/>
        </p:nvSpPr>
        <p:spPr bwMode="auto">
          <a:xfrm>
            <a:off x="7562850" y="194310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8613" name="Line 53"/>
          <p:cNvSpPr>
            <a:spLocks noChangeShapeType="1"/>
          </p:cNvSpPr>
          <p:nvPr/>
        </p:nvSpPr>
        <p:spPr bwMode="auto">
          <a:xfrm>
            <a:off x="5899150" y="1663700"/>
            <a:ext cx="273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8614" name="Line 54"/>
          <p:cNvSpPr>
            <a:spLocks noChangeShapeType="1"/>
          </p:cNvSpPr>
          <p:nvPr/>
        </p:nvSpPr>
        <p:spPr bwMode="auto">
          <a:xfrm flipV="1">
            <a:off x="4464050" y="1454150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8615" name="Line 55"/>
          <p:cNvSpPr>
            <a:spLocks noChangeShapeType="1"/>
          </p:cNvSpPr>
          <p:nvPr/>
        </p:nvSpPr>
        <p:spPr bwMode="auto">
          <a:xfrm>
            <a:off x="4241800" y="901700"/>
            <a:ext cx="0" cy="273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78616" name="Group 56"/>
          <p:cNvGrpSpPr>
            <a:grpSpLocks/>
          </p:cNvGrpSpPr>
          <p:nvPr/>
        </p:nvGrpSpPr>
        <p:grpSpPr bwMode="auto">
          <a:xfrm>
            <a:off x="5546726" y="1028700"/>
            <a:ext cx="288925" cy="488950"/>
            <a:chOff x="2534" y="648"/>
            <a:chExt cx="182" cy="308"/>
          </a:xfrm>
        </p:grpSpPr>
        <p:sp>
          <p:nvSpPr>
            <p:cNvPr id="578617" name="Line 57"/>
            <p:cNvSpPr>
              <a:spLocks noChangeShapeType="1"/>
            </p:cNvSpPr>
            <p:nvPr/>
          </p:nvSpPr>
          <p:spPr bwMode="auto">
            <a:xfrm>
              <a:off x="2604" y="708"/>
              <a:ext cx="0" cy="2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8618" name="Line 58"/>
            <p:cNvSpPr>
              <a:spLocks noChangeShapeType="1"/>
            </p:cNvSpPr>
            <p:nvPr/>
          </p:nvSpPr>
          <p:spPr bwMode="auto">
            <a:xfrm>
              <a:off x="2604" y="956"/>
              <a:ext cx="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8619" name="Line 59"/>
            <p:cNvSpPr>
              <a:spLocks noChangeShapeType="1"/>
            </p:cNvSpPr>
            <p:nvPr/>
          </p:nvSpPr>
          <p:spPr bwMode="auto">
            <a:xfrm>
              <a:off x="2604" y="704"/>
              <a:ext cx="1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8620" name="Line 60"/>
            <p:cNvSpPr>
              <a:spLocks noChangeShapeType="1"/>
            </p:cNvSpPr>
            <p:nvPr/>
          </p:nvSpPr>
          <p:spPr bwMode="auto">
            <a:xfrm flipH="1" flipV="1">
              <a:off x="2534" y="648"/>
              <a:ext cx="7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3687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642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334964"/>
            <a:ext cx="5078413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0643" name="Rectangle 35"/>
          <p:cNvSpPr>
            <a:spLocks noChangeArrowheads="1"/>
          </p:cNvSpPr>
          <p:nvPr/>
        </p:nvSpPr>
        <p:spPr bwMode="auto">
          <a:xfrm>
            <a:off x="3468688" y="500063"/>
            <a:ext cx="11223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Membrane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receptor</a:t>
            </a:r>
          </a:p>
        </p:txBody>
      </p:sp>
      <p:sp>
        <p:nvSpPr>
          <p:cNvPr id="580644" name="Rectangle 36"/>
          <p:cNvSpPr>
            <a:spLocks noChangeArrowheads="1"/>
          </p:cNvSpPr>
          <p:nvPr/>
        </p:nvSpPr>
        <p:spPr bwMode="auto">
          <a:xfrm>
            <a:off x="4618038" y="500063"/>
            <a:ext cx="906462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Hormone-</a:t>
            </a:r>
          </a:p>
          <a:p>
            <a:pPr algn="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receptor</a:t>
            </a:r>
          </a:p>
          <a:p>
            <a:pPr algn="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complex</a:t>
            </a:r>
          </a:p>
        </p:txBody>
      </p:sp>
      <p:sp>
        <p:nvSpPr>
          <p:cNvPr id="580645" name="Rectangle 37"/>
          <p:cNvSpPr>
            <a:spLocks noChangeArrowheads="1"/>
          </p:cNvSpPr>
          <p:nvPr/>
        </p:nvSpPr>
        <p:spPr bwMode="auto">
          <a:xfrm>
            <a:off x="6415088" y="366713"/>
            <a:ext cx="2303462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First messengers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(E, NE, peptide hormones,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and eicosanoids)</a:t>
            </a:r>
          </a:p>
        </p:txBody>
      </p:sp>
      <p:sp>
        <p:nvSpPr>
          <p:cNvPr id="580646" name="Rectangle 38"/>
          <p:cNvSpPr>
            <a:spLocks noChangeArrowheads="1"/>
          </p:cNvSpPr>
          <p:nvPr/>
        </p:nvSpPr>
        <p:spPr bwMode="auto">
          <a:xfrm>
            <a:off x="7056438" y="1522413"/>
            <a:ext cx="10207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Cell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membrane</a:t>
            </a:r>
          </a:p>
        </p:txBody>
      </p:sp>
      <p:sp>
        <p:nvSpPr>
          <p:cNvPr id="580647" name="Rectangle 39"/>
          <p:cNvSpPr>
            <a:spLocks noChangeArrowheads="1"/>
          </p:cNvSpPr>
          <p:nvPr/>
        </p:nvSpPr>
        <p:spPr bwMode="auto">
          <a:xfrm>
            <a:off x="3951288" y="1585913"/>
            <a:ext cx="10207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G protein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(inactive)</a:t>
            </a:r>
          </a:p>
        </p:txBody>
      </p:sp>
      <p:sp>
        <p:nvSpPr>
          <p:cNvPr id="580648" name="Rectangle 40"/>
          <p:cNvSpPr>
            <a:spLocks noChangeArrowheads="1"/>
          </p:cNvSpPr>
          <p:nvPr/>
        </p:nvSpPr>
        <p:spPr bwMode="auto">
          <a:xfrm>
            <a:off x="4941888" y="1585913"/>
            <a:ext cx="10207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G protein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(activated)</a:t>
            </a:r>
          </a:p>
        </p:txBody>
      </p:sp>
      <p:sp>
        <p:nvSpPr>
          <p:cNvPr id="580649" name="Rectangle 41"/>
          <p:cNvSpPr>
            <a:spLocks noChangeArrowheads="1"/>
          </p:cNvSpPr>
          <p:nvPr/>
        </p:nvSpPr>
        <p:spPr bwMode="auto">
          <a:xfrm>
            <a:off x="6121401" y="2214563"/>
            <a:ext cx="1020763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Activates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adenylate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cyclase</a:t>
            </a:r>
          </a:p>
        </p:txBody>
      </p:sp>
      <p:sp>
        <p:nvSpPr>
          <p:cNvPr id="580650" name="Rectangle 42"/>
          <p:cNvSpPr>
            <a:spLocks noChangeArrowheads="1"/>
          </p:cNvSpPr>
          <p:nvPr/>
        </p:nvSpPr>
        <p:spPr bwMode="auto">
          <a:xfrm>
            <a:off x="3983038" y="3021013"/>
            <a:ext cx="1020762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</a:rPr>
              <a:t>Cytoplasm</a:t>
            </a:r>
          </a:p>
        </p:txBody>
      </p:sp>
      <p:sp>
        <p:nvSpPr>
          <p:cNvPr id="580651" name="Rectangle 43"/>
          <p:cNvSpPr>
            <a:spLocks noChangeArrowheads="1"/>
          </p:cNvSpPr>
          <p:nvPr/>
        </p:nvSpPr>
        <p:spPr bwMode="auto">
          <a:xfrm>
            <a:off x="5780088" y="2894013"/>
            <a:ext cx="354012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ATP</a:t>
            </a:r>
          </a:p>
        </p:txBody>
      </p:sp>
      <p:sp>
        <p:nvSpPr>
          <p:cNvPr id="580652" name="Rectangle 44"/>
          <p:cNvSpPr>
            <a:spLocks noChangeArrowheads="1"/>
          </p:cNvSpPr>
          <p:nvPr/>
        </p:nvSpPr>
        <p:spPr bwMode="auto">
          <a:xfrm>
            <a:off x="6573838" y="2919413"/>
            <a:ext cx="50006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cAMP</a:t>
            </a:r>
          </a:p>
        </p:txBody>
      </p:sp>
      <p:sp>
        <p:nvSpPr>
          <p:cNvPr id="580653" name="Rectangle 45"/>
          <p:cNvSpPr>
            <a:spLocks noChangeArrowheads="1"/>
          </p:cNvSpPr>
          <p:nvPr/>
        </p:nvSpPr>
        <p:spPr bwMode="auto">
          <a:xfrm>
            <a:off x="6978651" y="2805113"/>
            <a:ext cx="1020763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Acts as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second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messenger</a:t>
            </a:r>
          </a:p>
        </p:txBody>
      </p:sp>
      <p:sp>
        <p:nvSpPr>
          <p:cNvPr id="580654" name="Rectangle 46"/>
          <p:cNvSpPr>
            <a:spLocks noChangeArrowheads="1"/>
          </p:cNvSpPr>
          <p:nvPr/>
        </p:nvSpPr>
        <p:spPr bwMode="auto">
          <a:xfrm>
            <a:off x="6148388" y="3581401"/>
            <a:ext cx="146526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Activates kinase</a:t>
            </a:r>
          </a:p>
        </p:txBody>
      </p:sp>
      <p:sp>
        <p:nvSpPr>
          <p:cNvPr id="580655" name="Rectangle 47"/>
          <p:cNvSpPr>
            <a:spLocks noChangeArrowheads="1"/>
          </p:cNvSpPr>
          <p:nvPr/>
        </p:nvSpPr>
        <p:spPr bwMode="auto">
          <a:xfrm>
            <a:off x="5983288" y="4343401"/>
            <a:ext cx="1770062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Alterations in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enzyme activity;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opens ion channels</a:t>
            </a:r>
          </a:p>
        </p:txBody>
      </p:sp>
      <p:sp>
        <p:nvSpPr>
          <p:cNvPr id="580656" name="Rectangle 48"/>
          <p:cNvSpPr>
            <a:spLocks noChangeArrowheads="1"/>
          </p:cNvSpPr>
          <p:nvPr/>
        </p:nvSpPr>
        <p:spPr bwMode="auto">
          <a:xfrm>
            <a:off x="6115050" y="5391151"/>
            <a:ext cx="151765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TARGET CELL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RESPONSE</a:t>
            </a:r>
          </a:p>
        </p:txBody>
      </p:sp>
      <p:sp>
        <p:nvSpPr>
          <p:cNvPr id="580657" name="Rectangle 49"/>
          <p:cNvSpPr>
            <a:spLocks noChangeArrowheads="1"/>
          </p:cNvSpPr>
          <p:nvPr/>
        </p:nvSpPr>
        <p:spPr bwMode="auto">
          <a:xfrm>
            <a:off x="4014788" y="3714751"/>
            <a:ext cx="146526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Nuclear envelope</a:t>
            </a:r>
          </a:p>
        </p:txBody>
      </p:sp>
      <p:sp>
        <p:nvSpPr>
          <p:cNvPr id="580658" name="Rectangle 50"/>
          <p:cNvSpPr>
            <a:spLocks noChangeArrowheads="1"/>
          </p:cNvSpPr>
          <p:nvPr/>
        </p:nvSpPr>
        <p:spPr bwMode="auto">
          <a:xfrm>
            <a:off x="4802188" y="4051301"/>
            <a:ext cx="1141412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Nuclear pore</a:t>
            </a:r>
          </a:p>
        </p:txBody>
      </p:sp>
      <p:sp>
        <p:nvSpPr>
          <p:cNvPr id="580659" name="Rectangle 51"/>
          <p:cNvSpPr>
            <a:spLocks noChangeArrowheads="1"/>
          </p:cNvSpPr>
          <p:nvPr/>
        </p:nvSpPr>
        <p:spPr bwMode="auto">
          <a:xfrm>
            <a:off x="3944938" y="4691063"/>
            <a:ext cx="1020762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</a:rPr>
              <a:t>Nucleus</a:t>
            </a:r>
          </a:p>
        </p:txBody>
      </p:sp>
      <p:sp>
        <p:nvSpPr>
          <p:cNvPr id="580660" name="Rectangle 52"/>
          <p:cNvSpPr>
            <a:spLocks noChangeArrowheads="1"/>
          </p:cNvSpPr>
          <p:nvPr/>
        </p:nvSpPr>
        <p:spPr bwMode="auto">
          <a:xfrm>
            <a:off x="4071938" y="6081713"/>
            <a:ext cx="417512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DNA</a:t>
            </a:r>
          </a:p>
        </p:txBody>
      </p:sp>
      <p:sp>
        <p:nvSpPr>
          <p:cNvPr id="580661" name="Line 53"/>
          <p:cNvSpPr>
            <a:spLocks noChangeShapeType="1"/>
          </p:cNvSpPr>
          <p:nvPr/>
        </p:nvSpPr>
        <p:spPr bwMode="auto">
          <a:xfrm>
            <a:off x="4552950" y="3917950"/>
            <a:ext cx="0" cy="488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0662" name="Line 54"/>
          <p:cNvSpPr>
            <a:spLocks noChangeShapeType="1"/>
          </p:cNvSpPr>
          <p:nvPr/>
        </p:nvSpPr>
        <p:spPr bwMode="auto">
          <a:xfrm>
            <a:off x="4972050" y="42481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0663" name="Line 55"/>
          <p:cNvSpPr>
            <a:spLocks noChangeShapeType="1"/>
          </p:cNvSpPr>
          <p:nvPr/>
        </p:nvSpPr>
        <p:spPr bwMode="auto">
          <a:xfrm>
            <a:off x="7562850" y="194310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0664" name="Line 56"/>
          <p:cNvSpPr>
            <a:spLocks noChangeShapeType="1"/>
          </p:cNvSpPr>
          <p:nvPr/>
        </p:nvSpPr>
        <p:spPr bwMode="auto">
          <a:xfrm>
            <a:off x="5899150" y="1663700"/>
            <a:ext cx="273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0665" name="Line 57"/>
          <p:cNvSpPr>
            <a:spLocks noChangeShapeType="1"/>
          </p:cNvSpPr>
          <p:nvPr/>
        </p:nvSpPr>
        <p:spPr bwMode="auto">
          <a:xfrm flipV="1">
            <a:off x="4464050" y="1454150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0666" name="Line 58"/>
          <p:cNvSpPr>
            <a:spLocks noChangeShapeType="1"/>
          </p:cNvSpPr>
          <p:nvPr/>
        </p:nvSpPr>
        <p:spPr bwMode="auto">
          <a:xfrm>
            <a:off x="4241800" y="901700"/>
            <a:ext cx="0" cy="273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80667" name="Group 59"/>
          <p:cNvGrpSpPr>
            <a:grpSpLocks/>
          </p:cNvGrpSpPr>
          <p:nvPr/>
        </p:nvGrpSpPr>
        <p:grpSpPr bwMode="auto">
          <a:xfrm>
            <a:off x="5546726" y="1028700"/>
            <a:ext cx="288925" cy="488950"/>
            <a:chOff x="2534" y="648"/>
            <a:chExt cx="182" cy="308"/>
          </a:xfrm>
        </p:grpSpPr>
        <p:sp>
          <p:nvSpPr>
            <p:cNvPr id="580668" name="Line 60"/>
            <p:cNvSpPr>
              <a:spLocks noChangeShapeType="1"/>
            </p:cNvSpPr>
            <p:nvPr/>
          </p:nvSpPr>
          <p:spPr bwMode="auto">
            <a:xfrm>
              <a:off x="2604" y="708"/>
              <a:ext cx="0" cy="2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0669" name="Line 61"/>
            <p:cNvSpPr>
              <a:spLocks noChangeShapeType="1"/>
            </p:cNvSpPr>
            <p:nvPr/>
          </p:nvSpPr>
          <p:spPr bwMode="auto">
            <a:xfrm>
              <a:off x="2604" y="956"/>
              <a:ext cx="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0670" name="Line 62"/>
            <p:cNvSpPr>
              <a:spLocks noChangeShapeType="1"/>
            </p:cNvSpPr>
            <p:nvPr/>
          </p:nvSpPr>
          <p:spPr bwMode="auto">
            <a:xfrm>
              <a:off x="2604" y="704"/>
              <a:ext cx="1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0671" name="Line 63"/>
            <p:cNvSpPr>
              <a:spLocks noChangeShapeType="1"/>
            </p:cNvSpPr>
            <p:nvPr/>
          </p:nvSpPr>
          <p:spPr bwMode="auto">
            <a:xfrm flipH="1" flipV="1">
              <a:off x="2534" y="648"/>
              <a:ext cx="7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0944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12059" y="3065929"/>
            <a:ext cx="5535706" cy="3617258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Three Mechanisms of Hypothalamic Control over Endocrine Organs</a:t>
            </a:r>
          </a:p>
          <a:p>
            <a:pPr lvl="2"/>
            <a:r>
              <a:rPr lang="en-US" dirty="0" smtClean="0"/>
              <a:t>Hypothalamus </a:t>
            </a:r>
            <a:r>
              <a:rPr lang="en-US" dirty="0"/>
              <a:t>releases hormones as an endocrine organ</a:t>
            </a:r>
          </a:p>
          <a:p>
            <a:pPr lvl="2"/>
            <a:r>
              <a:rPr lang="en-US" dirty="0"/>
              <a:t>Hypothalamus releases </a:t>
            </a:r>
            <a:r>
              <a:rPr lang="en-US" i="1" dirty="0"/>
              <a:t>regulatory hormones</a:t>
            </a:r>
            <a:r>
              <a:rPr lang="en-US" dirty="0"/>
              <a:t> to control </a:t>
            </a:r>
            <a:r>
              <a:rPr lang="en-US" i="1" dirty="0"/>
              <a:t>pituitary gland </a:t>
            </a:r>
            <a:r>
              <a:rPr lang="en-US" dirty="0"/>
              <a:t>endocrine cells</a:t>
            </a:r>
          </a:p>
          <a:p>
            <a:pPr lvl="2"/>
            <a:r>
              <a:rPr lang="en-US" dirty="0"/>
              <a:t>Autonomic centers cause direct neural control of adrenal medullae</a:t>
            </a:r>
          </a:p>
        </p:txBody>
      </p:sp>
      <p:pic>
        <p:nvPicPr>
          <p:cNvPr id="5" name="Picture 7" descr="10_04MchsHypthCntrlEndcr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2" y="273424"/>
            <a:ext cx="5945188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4800" y="27342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smtClean="0"/>
              <a:t>The hypothalamus is the Central control mechanism of the endocrine system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184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/>
              <a:t>Pituitary Gland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2057400"/>
            <a:ext cx="3200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Pituitary gland is located in the diencephalon.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Structurally and functionally divided into: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Anterior lobe.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Posterior lobe.</a:t>
            </a:r>
          </a:p>
        </p:txBody>
      </p:sp>
      <p:pic>
        <p:nvPicPr>
          <p:cNvPr id="126982" name="Picture 6" descr="11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1"/>
            <a:ext cx="5638800" cy="461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01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364" y="1317812"/>
            <a:ext cx="6131859" cy="55401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Anterior pituitary: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Master gland (</a:t>
            </a:r>
            <a:r>
              <a:rPr lang="en-US" altLang="en-US" dirty="0" err="1"/>
              <a:t>adenohypophysis</a:t>
            </a:r>
            <a:r>
              <a:rPr lang="en-US" altLang="en-US" dirty="0"/>
              <a:t>).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Derived from a pouch of epithelial tissue that migrates upward from the mouth.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Consists of 2 parts:</a:t>
            </a:r>
          </a:p>
          <a:p>
            <a:pPr lvl="3">
              <a:lnSpc>
                <a:spcPct val="90000"/>
              </a:lnSpc>
            </a:pPr>
            <a:r>
              <a:rPr lang="en-US" altLang="en-US" dirty="0"/>
              <a:t>Pars </a:t>
            </a:r>
            <a:r>
              <a:rPr lang="en-US" altLang="en-US" dirty="0" err="1"/>
              <a:t>distalis</a:t>
            </a:r>
            <a:r>
              <a:rPr lang="en-US" altLang="en-US" dirty="0"/>
              <a:t>: anterior pituitary.</a:t>
            </a:r>
          </a:p>
          <a:p>
            <a:pPr lvl="3">
              <a:lnSpc>
                <a:spcPct val="90000"/>
              </a:lnSpc>
            </a:pPr>
            <a:r>
              <a:rPr lang="en-US" altLang="en-US" dirty="0"/>
              <a:t>Pars </a:t>
            </a:r>
            <a:r>
              <a:rPr lang="en-US" altLang="en-US" dirty="0" err="1"/>
              <a:t>tuberalis</a:t>
            </a:r>
            <a:r>
              <a:rPr lang="en-US" altLang="en-US" dirty="0"/>
              <a:t>: thin extension in contact with the infundibulum</a:t>
            </a:r>
            <a:r>
              <a:rPr lang="en-US" altLang="en-US" sz="1600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Posterior pituitary(</a:t>
            </a:r>
            <a:r>
              <a:rPr lang="en-US" altLang="en-US" dirty="0" err="1"/>
              <a:t>neurohypophysis</a:t>
            </a:r>
            <a:r>
              <a:rPr lang="en-US" altLang="en-US" dirty="0"/>
              <a:t>):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Formed by </a:t>
            </a:r>
            <a:r>
              <a:rPr lang="en-US" altLang="en-US" dirty="0" err="1"/>
              <a:t>downgrowth</a:t>
            </a:r>
            <a:r>
              <a:rPr lang="en-US" altLang="en-US" dirty="0"/>
              <a:t> of the brain during fetal development.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Is in contact with the infundibulum.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Nerve fibers extend through the infundibulum</a:t>
            </a:r>
            <a:r>
              <a:rPr lang="en-US" altLang="en-US" dirty="0" smtClean="0"/>
              <a:t>.</a:t>
            </a:r>
            <a:endParaRPr lang="en-US" altLang="en-US" sz="20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1"/>
            <a:ext cx="10515600" cy="806824"/>
          </a:xfrm>
        </p:spPr>
        <p:txBody>
          <a:bodyPr/>
          <a:lstStyle/>
          <a:p>
            <a:r>
              <a:rPr lang="en-US" altLang="en-US" sz="3600" b="1" dirty="0"/>
              <a:t>Pituitary Gland </a:t>
            </a:r>
            <a:r>
              <a:rPr lang="en-US" altLang="en-US" sz="1200" b="1" dirty="0"/>
              <a:t>(continued)</a:t>
            </a:r>
          </a:p>
        </p:txBody>
      </p:sp>
      <p:pic>
        <p:nvPicPr>
          <p:cNvPr id="4" name="Picture 6" descr="11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27906"/>
            <a:ext cx="5638800" cy="461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22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>
          <a:xfrm>
            <a:off x="1625600" y="76200"/>
            <a:ext cx="10289117" cy="649941"/>
          </a:xfrm>
        </p:spPr>
        <p:txBody>
          <a:bodyPr/>
          <a:lstStyle/>
          <a:p>
            <a:r>
              <a:rPr lang="en-US" altLang="en-US" sz="3600" b="1" dirty="0"/>
              <a:t>Pituitary Hormones</a:t>
            </a: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26141"/>
            <a:ext cx="6770158" cy="221876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Anterior Pituitary: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Trophic effects: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High blood [hormone] causes target organ to hypertrophy.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Low blood [hormone] causes target organ to atrophy.</a:t>
            </a:r>
          </a:p>
        </p:txBody>
      </p:sp>
      <p:pic>
        <p:nvPicPr>
          <p:cNvPr id="107526" name="Picture 6" descr="11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7576"/>
          <a:stretch>
            <a:fillRect/>
          </a:stretch>
        </p:blipFill>
        <p:spPr bwMode="auto">
          <a:xfrm>
            <a:off x="6770158" y="1236662"/>
            <a:ext cx="5410200" cy="478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631" y="3117243"/>
            <a:ext cx="68436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TSH: thyroid-stimulating hormone</a:t>
            </a:r>
          </a:p>
          <a:p>
            <a:r>
              <a:rPr lang="en-US" sz="3200" dirty="0" smtClean="0"/>
              <a:t>ACTH: adrenocorticotropic hormone</a:t>
            </a:r>
          </a:p>
          <a:p>
            <a:r>
              <a:rPr lang="en-US" sz="3200" dirty="0" smtClean="0"/>
              <a:t>FSH: follicle-stimulating hormone</a:t>
            </a:r>
          </a:p>
          <a:p>
            <a:r>
              <a:rPr lang="en-US" sz="3200" dirty="0" smtClean="0"/>
              <a:t>LH: luteinizing hormone</a:t>
            </a:r>
          </a:p>
          <a:p>
            <a:r>
              <a:rPr lang="en-US" sz="3200" dirty="0" smtClean="0"/>
              <a:t>GH: growth hormone</a:t>
            </a:r>
          </a:p>
          <a:p>
            <a:r>
              <a:rPr lang="en-US" sz="3200" dirty="0" smtClean="0"/>
              <a:t>PRL: prolactin</a:t>
            </a:r>
          </a:p>
          <a:p>
            <a:r>
              <a:rPr lang="en-US" sz="3200" dirty="0" smtClean="0"/>
              <a:t>MSH: melanocyte-stimulating hormone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893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1" y="76200"/>
            <a:ext cx="4344894" cy="634425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Anterior Pituitary</a:t>
            </a:r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5336" y="1295400"/>
            <a:ext cx="12086664" cy="29135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TSH stimulates the thyroid to produce thyroid hormone</a:t>
            </a:r>
          </a:p>
          <a:p>
            <a:r>
              <a:rPr lang="en-US" dirty="0" smtClean="0"/>
              <a:t>ACTH stimulates the adrenal cortex to produce corticosteroids: aldosterone and cortisol</a:t>
            </a:r>
          </a:p>
          <a:p>
            <a:r>
              <a:rPr lang="en-US" dirty="0" smtClean="0"/>
              <a:t>FSH stimulates follicle growth and ovarian estrogen production; stimulates sperm production and androgen-binding protein</a:t>
            </a:r>
          </a:p>
          <a:p>
            <a:r>
              <a:rPr lang="en-US" dirty="0" smtClean="0"/>
              <a:t>LH has a role in ovulation and the growth of the corpus luteum; stimulates androgen secretion by interstitial cells in testes</a:t>
            </a:r>
          </a:p>
          <a:p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18063" y="710625"/>
            <a:ext cx="105048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66"/>
                </a:solidFill>
              </a:rPr>
              <a:t>The four tropic ones regulate the function of other hormones: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19368" y="5190564"/>
            <a:ext cx="11685494" cy="1667435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GH (aka </a:t>
            </a:r>
            <a:r>
              <a:rPr lang="en-US" sz="3200" dirty="0" err="1" smtClean="0"/>
              <a:t>somatotropic</a:t>
            </a:r>
            <a:r>
              <a:rPr lang="en-US" sz="3200" dirty="0" smtClean="0"/>
              <a:t> </a:t>
            </a:r>
            <a:r>
              <a:rPr lang="en-US" sz="3200" dirty="0"/>
              <a:t>hormone) stimulates growth of skeletal epiphyseal plates and body to synthesize protein</a:t>
            </a:r>
          </a:p>
          <a:p>
            <a:r>
              <a:rPr lang="en-US" sz="3200" dirty="0"/>
              <a:t>PRL stimulates mammary glands in breast to make milk</a:t>
            </a:r>
          </a:p>
          <a:p>
            <a:r>
              <a:rPr lang="en-US" sz="3200" dirty="0"/>
              <a:t>MSH stimulates melanocytes; may increase mental </a:t>
            </a:r>
            <a:r>
              <a:rPr lang="en-US" sz="3200" dirty="0" smtClean="0"/>
              <a:t>alertness</a:t>
            </a:r>
            <a:endParaRPr lang="en-US" sz="3200" dirty="0"/>
          </a:p>
        </p:txBody>
      </p:sp>
      <p:sp>
        <p:nvSpPr>
          <p:cNvPr id="8" name="Текст 2"/>
          <p:cNvSpPr>
            <a:spLocks noGrp="1"/>
          </p:cNvSpPr>
          <p:nvPr>
            <p:ph type="body" sz="half" idx="1"/>
          </p:nvPr>
        </p:nvSpPr>
        <p:spPr>
          <a:xfrm>
            <a:off x="581834" y="4337004"/>
            <a:ext cx="10538883" cy="598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66"/>
                </a:solidFill>
              </a:rPr>
              <a:t>The others from the anterior pituitary</a:t>
            </a:r>
            <a:endParaRPr lang="ru-RU" sz="32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8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6835" y="0"/>
            <a:ext cx="10515600" cy="1325563"/>
          </a:xfrm>
        </p:spPr>
        <p:txBody>
          <a:bodyPr/>
          <a:lstStyle/>
          <a:p>
            <a:r>
              <a:rPr lang="en-US" sz="3600" b="1" dirty="0"/>
              <a:t>Pituitary Hormones </a:t>
            </a:r>
            <a:r>
              <a:rPr lang="en-US" sz="1200" b="1" dirty="0"/>
              <a:t>(continued)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4435" y="1546412"/>
            <a:ext cx="11376211" cy="531158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Posterior pituitary: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Stores and releases 2 hormones that are produced in the hypothalamus:</a:t>
            </a:r>
          </a:p>
          <a:p>
            <a:pPr lvl="2">
              <a:lnSpc>
                <a:spcPct val="90000"/>
              </a:lnSpc>
            </a:pPr>
            <a:r>
              <a:rPr lang="en-US" sz="3200" dirty="0"/>
              <a:t>Antidiuretic hormone (ADH/vasopressin):</a:t>
            </a:r>
          </a:p>
          <a:p>
            <a:pPr lvl="3">
              <a:lnSpc>
                <a:spcPct val="90000"/>
              </a:lnSpc>
            </a:pPr>
            <a:r>
              <a:rPr lang="en-US" sz="3200" dirty="0"/>
              <a:t>Promotes the retention of H</a:t>
            </a:r>
            <a:r>
              <a:rPr lang="en-US" sz="3200" baseline="-25000" dirty="0"/>
              <a:t>2</a:t>
            </a:r>
            <a:r>
              <a:rPr lang="en-US" sz="3200" dirty="0"/>
              <a:t>0 by the kidneys.</a:t>
            </a:r>
          </a:p>
          <a:p>
            <a:pPr lvl="4">
              <a:lnSpc>
                <a:spcPct val="90000"/>
              </a:lnSpc>
            </a:pPr>
            <a:r>
              <a:rPr lang="en-US" sz="3200" dirty="0"/>
              <a:t>Less H</a:t>
            </a:r>
            <a:r>
              <a:rPr lang="en-US" sz="3200" baseline="-25000" dirty="0"/>
              <a:t>2</a:t>
            </a:r>
            <a:r>
              <a:rPr lang="en-US" sz="3200" dirty="0"/>
              <a:t>0 is excreted in the urine.</a:t>
            </a:r>
          </a:p>
          <a:p>
            <a:pPr lvl="2">
              <a:lnSpc>
                <a:spcPct val="90000"/>
              </a:lnSpc>
            </a:pPr>
            <a:r>
              <a:rPr lang="en-US" sz="3200" dirty="0"/>
              <a:t>Oxytocin:</a:t>
            </a:r>
          </a:p>
          <a:p>
            <a:pPr lvl="3">
              <a:lnSpc>
                <a:spcPct val="90000"/>
              </a:lnSpc>
            </a:pPr>
            <a:r>
              <a:rPr lang="en-US" sz="3200" dirty="0"/>
              <a:t>Stimulates contractions of the uterus during parturition.</a:t>
            </a:r>
          </a:p>
          <a:p>
            <a:pPr lvl="3">
              <a:lnSpc>
                <a:spcPct val="90000"/>
              </a:lnSpc>
            </a:pPr>
            <a:r>
              <a:rPr lang="en-US" sz="3200" dirty="0"/>
              <a:t>Stimulates contractions of the mammary gland alveoli.</a:t>
            </a:r>
          </a:p>
          <a:p>
            <a:pPr lvl="4">
              <a:lnSpc>
                <a:spcPct val="90000"/>
              </a:lnSpc>
            </a:pPr>
            <a:r>
              <a:rPr lang="en-US" sz="3200" dirty="0"/>
              <a:t>Milk-ejection reflex.</a:t>
            </a:r>
          </a:p>
        </p:txBody>
      </p:sp>
    </p:spTree>
    <p:extLst>
      <p:ext uri="{BB962C8B-B14F-4D97-AF65-F5344CB8AC3E}">
        <p14:creationId xmlns:p14="http://schemas.microsoft.com/office/powerpoint/2010/main" val="395879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/>
              <a:t>Hypothalamic Control of Posterior Pituitary</a:t>
            </a:r>
          </a:p>
        </p:txBody>
      </p:sp>
      <p:sp>
        <p:nvSpPr>
          <p:cNvPr id="5018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341194" y="1295399"/>
            <a:ext cx="5145206" cy="537835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Hypothalamus neuron cell bodies produce: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ADH: </a:t>
            </a:r>
            <a:r>
              <a:rPr lang="en-US" altLang="en-US" sz="3200" dirty="0" err="1"/>
              <a:t>supraoptic</a:t>
            </a:r>
            <a:r>
              <a:rPr lang="en-US" altLang="en-US" sz="3200" dirty="0"/>
              <a:t> nuclei.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Oxytocin: </a:t>
            </a:r>
            <a:r>
              <a:rPr lang="en-US" altLang="en-US" sz="3200" dirty="0" err="1"/>
              <a:t>paraventricular</a:t>
            </a:r>
            <a:r>
              <a:rPr lang="en-US" altLang="en-US" sz="3200" dirty="0"/>
              <a:t> nuclei.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Transported along the </a:t>
            </a:r>
            <a:r>
              <a:rPr lang="en-US" altLang="en-US" sz="3200" dirty="0" err="1"/>
              <a:t>hypothalamo-hypophyseal</a:t>
            </a:r>
            <a:r>
              <a:rPr lang="en-US" altLang="en-US" sz="3200" dirty="0"/>
              <a:t> tract. 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Stored in posterior pituitary.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Release controlled by neuroendocrine reflexes.</a:t>
            </a:r>
          </a:p>
        </p:txBody>
      </p:sp>
      <p:pic>
        <p:nvPicPr>
          <p:cNvPr id="50190" name="Picture 14" descr="11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5105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57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5109882" cy="422476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Overview of the Endocrine System</a:t>
            </a:r>
            <a:endParaRPr lang="en-US" altLang="en-US" sz="2800" b="1" dirty="0"/>
          </a:p>
        </p:txBody>
      </p:sp>
      <p:pic>
        <p:nvPicPr>
          <p:cNvPr id="8205" name="Picture 13" descr="11_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676" y="1707776"/>
            <a:ext cx="5486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352" y="643057"/>
            <a:ext cx="6943166" cy="622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 dirty="0" smtClean="0"/>
              <a:t>System of ductless glands that secrete hormones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Secrete biologically active molecules into the blood.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Lack ducts.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Hormones are “messenger molecules”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Circulate in the blood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Act on distant target cells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Target cells respond to the hormones for which they have receptors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The effects are dependent on the programmed response of the target cells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Hormones are just molecular triggers</a:t>
            </a:r>
            <a:endParaRPr lang="ru-RU" sz="2800" dirty="0" smtClean="0"/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Hormones change metabolism of many cells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Release controlled by negative </a:t>
            </a:r>
            <a:r>
              <a:rPr lang="en-US" sz="2800" dirty="0" smtClean="0"/>
              <a:t>feedback</a:t>
            </a:r>
            <a:endParaRPr lang="en-US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13276" y="220581"/>
            <a:ext cx="5791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Controls longer term metabolic processes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Shares some functions with nervous system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3187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/>
              <a:t>Hypothalamic Control of the Anterior Pituitary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7546" y="1119117"/>
            <a:ext cx="4971197" cy="542166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Hormonal control rather than neural.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Hypothalamus neurons synthesize releasing and inhibiting hormones.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Hormones are transported to axon endings of median eminence.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Hormones secreted into the </a:t>
            </a:r>
            <a:r>
              <a:rPr lang="en-US" altLang="en-US" dirty="0" err="1"/>
              <a:t>hypothalamo-hypophyseal</a:t>
            </a:r>
            <a:r>
              <a:rPr lang="en-US" altLang="en-US" dirty="0"/>
              <a:t> portal system regulate the secretions of the anterior pituitary</a:t>
            </a:r>
          </a:p>
        </p:txBody>
      </p:sp>
      <p:pic>
        <p:nvPicPr>
          <p:cNvPr id="54278" name="Picture 6" descr="11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r="4839"/>
          <a:stretch>
            <a:fillRect/>
          </a:stretch>
        </p:blipFill>
        <p:spPr bwMode="auto">
          <a:xfrm>
            <a:off x="5486400" y="1828800"/>
            <a:ext cx="5181600" cy="46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537882"/>
            <a:ext cx="10515600" cy="575534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Releasing hormones (releasing factors) of </a:t>
            </a:r>
            <a:r>
              <a:rPr lang="en-US" sz="2400" b="1" dirty="0">
                <a:solidFill>
                  <a:schemeClr val="accent2"/>
                </a:solidFill>
              </a:rPr>
              <a:t>hypothalamus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/>
              <a:t>	Secreted like neurotransmitters from neuronal axons into capillaries and veins to anterior pituitary (</a:t>
            </a:r>
            <a:r>
              <a:rPr lang="en-US" dirty="0" err="1"/>
              <a:t>adenohypophysis</a:t>
            </a:r>
            <a:r>
              <a:rPr lang="en-US" dirty="0"/>
              <a:t>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chemeClr val="accent2"/>
                </a:solidFill>
              </a:rPr>
              <a:t>TRH (thyroid releasing hormone)</a:t>
            </a:r>
            <a:r>
              <a:rPr lang="en-US" dirty="0"/>
              <a:t> -----turns on* TSH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chemeClr val="accent2"/>
                </a:solidFill>
              </a:rPr>
              <a:t>CRH (</a:t>
            </a:r>
            <a:r>
              <a:rPr lang="en-US" b="1" dirty="0" err="1">
                <a:solidFill>
                  <a:schemeClr val="accent2"/>
                </a:solidFill>
              </a:rPr>
              <a:t>corticotropin</a:t>
            </a:r>
            <a:r>
              <a:rPr lang="en-US" b="1" dirty="0">
                <a:solidFill>
                  <a:schemeClr val="accent2"/>
                </a:solidFill>
              </a:rPr>
              <a:t> releasing hormone)</a:t>
            </a:r>
            <a:r>
              <a:rPr lang="en-US" dirty="0"/>
              <a:t> -----turns on ACTH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/>
              <a:t>	</a:t>
            </a:r>
            <a:r>
              <a:rPr lang="en-US" b="1" dirty="0" err="1">
                <a:solidFill>
                  <a:schemeClr val="accent2"/>
                </a:solidFill>
              </a:rPr>
              <a:t>GnRH</a:t>
            </a:r>
            <a:r>
              <a:rPr lang="en-US" b="1" dirty="0">
                <a:solidFill>
                  <a:schemeClr val="accent2"/>
                </a:solidFill>
              </a:rPr>
              <a:t> (gonadotropin releasing hormone)</a:t>
            </a:r>
            <a:r>
              <a:rPr lang="en-US" dirty="0"/>
              <a:t> ---turns on FSH and LH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chemeClr val="accent2"/>
                </a:solidFill>
              </a:rPr>
              <a:t>PRF (prolactin releasing hormone)</a:t>
            </a:r>
            <a:r>
              <a:rPr lang="en-US" dirty="0"/>
              <a:t> -----turns on PRL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chemeClr val="accent2"/>
                </a:solidFill>
              </a:rPr>
              <a:t>GHRH (growth hormone releasing hormone)</a:t>
            </a:r>
            <a:r>
              <a:rPr lang="en-US" dirty="0"/>
              <a:t> ----turns on GH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400" dirty="0"/>
              <a:t>Inhibiting hormones of </a:t>
            </a:r>
            <a:r>
              <a:rPr lang="en-US" sz="2400" b="1" dirty="0" err="1">
                <a:solidFill>
                  <a:schemeClr val="accent2"/>
                </a:solidFill>
              </a:rPr>
              <a:t>hypothalmus</a:t>
            </a:r>
            <a:endParaRPr lang="en-US" sz="2400" b="1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chemeClr val="accent2"/>
                </a:solidFill>
              </a:rPr>
              <a:t>PIF (prolactin inhibiting factor)</a:t>
            </a:r>
            <a:r>
              <a:rPr lang="en-US" dirty="0"/>
              <a:t> -----turns off PRL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chemeClr val="accent2"/>
                </a:solidFill>
              </a:rPr>
              <a:t>GH (growth hormone) inhibiting hormone </a:t>
            </a:r>
            <a:r>
              <a:rPr lang="en-US" dirty="0"/>
              <a:t>---turns off GH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400" i="1" dirty="0">
                <a:solidFill>
                  <a:srgbClr val="FF0066"/>
                </a:solidFill>
              </a:rPr>
              <a:t>	The hypothalamus controls secretion of hormones which in their turn control the secretion of hormones by the thyroid gland, the adrenal cortex and gonads:  in this way </a:t>
            </a:r>
            <a:r>
              <a:rPr lang="en-US" sz="2400" i="1" u="sng" dirty="0">
                <a:solidFill>
                  <a:srgbClr val="FF0066"/>
                </a:solidFill>
              </a:rPr>
              <a:t>the brain controls these endocrine </a:t>
            </a:r>
            <a:r>
              <a:rPr lang="en-US" sz="2400" i="1" u="sng" dirty="0" smtClean="0">
                <a:solidFill>
                  <a:srgbClr val="FF0066"/>
                </a:solidFill>
              </a:rPr>
              <a:t>glands</a:t>
            </a:r>
            <a:endParaRPr lang="en-US" sz="2400" i="1" dirty="0">
              <a:solidFill>
                <a:srgbClr val="FF0066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10902" y="6293224"/>
            <a:ext cx="61726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*Note: “turns on” means causes to be released</a:t>
            </a:r>
          </a:p>
        </p:txBody>
      </p:sp>
    </p:spTree>
    <p:extLst>
      <p:ext uri="{BB962C8B-B14F-4D97-AF65-F5344CB8AC3E}">
        <p14:creationId xmlns:p14="http://schemas.microsoft.com/office/powerpoint/2010/main" val="261208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5432612" cy="5486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Anterior pituitary and hypothalamic secretions are controlled by the target organs they regulate.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Secretions are controlled by negative feedback inhibition by target gland hormones.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Negative feedback at 2 levels: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 target gland hormone can act on the hypothalamus and inhibit secretion of releasing hormones.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 target gland hormone can act on the anterior pituitary and inhibit response to the releasing hormone.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174811" y="0"/>
            <a:ext cx="5257801" cy="1219200"/>
          </a:xfrm>
        </p:spPr>
        <p:txBody>
          <a:bodyPr/>
          <a:lstStyle/>
          <a:p>
            <a:r>
              <a:rPr lang="en-US" altLang="en-US" sz="3600" b="1" dirty="0"/>
              <a:t>Feedback Control of the Anterior Pituitary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942"/>
          <a:stretch/>
        </p:blipFill>
        <p:spPr>
          <a:xfrm>
            <a:off x="5593976" y="234084"/>
            <a:ext cx="6495485" cy="593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1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9441" y="0"/>
            <a:ext cx="10289117" cy="1219200"/>
          </a:xfrm>
        </p:spPr>
        <p:txBody>
          <a:bodyPr/>
          <a:lstStyle/>
          <a:p>
            <a:r>
              <a:rPr lang="en-US" altLang="en-US" sz="3600" b="1" dirty="0"/>
              <a:t>Feedback Control of the Anterior Pituitary </a:t>
            </a:r>
            <a:r>
              <a:rPr lang="en-US" altLang="en-US" sz="1200" b="1" dirty="0"/>
              <a:t>(continued)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3753" y="1465730"/>
            <a:ext cx="4890247" cy="46667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Short feedback loop: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Retrograde transport of blood from anterior pituitary to the hypothalamus.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Hormone released by anterior pituitary inhibits secretion of releasing hormone.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Positive feedback effect: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During the menstrual cycle, estrogen stimulates “LH surge.”</a:t>
            </a:r>
          </a:p>
        </p:txBody>
      </p:sp>
      <p:pic>
        <p:nvPicPr>
          <p:cNvPr id="58374" name="Picture 6" descr="11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3030"/>
          <a:stretch>
            <a:fillRect/>
          </a:stretch>
        </p:blipFill>
        <p:spPr bwMode="auto">
          <a:xfrm>
            <a:off x="5334000" y="856715"/>
            <a:ext cx="6230471" cy="575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54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/>
              <a:t>Higher Brain Function and Pituitary Secretion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Axis: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Relationship between anterior pituitary and a particular target gland.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Pituitary-gonad axis.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Hypothalamus receives input from higher brain centers.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Psychological stress affects: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Circadian rhythms.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Menstrual cycle.</a:t>
            </a:r>
          </a:p>
        </p:txBody>
      </p:sp>
    </p:spTree>
    <p:extLst>
      <p:ext uri="{BB962C8B-B14F-4D97-AF65-F5344CB8AC3E}">
        <p14:creationId xmlns:p14="http://schemas.microsoft.com/office/powerpoint/2010/main" val="189430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/>
              <a:t>Adrenal Glands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39072"/>
            <a:ext cx="10901082" cy="38490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Paired organs that cap the kidneys.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Each gland consists of an outer cortex and inner medulla.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Adrenal medulla: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Derived from embryonic neural crest ectoderm (same tissue that produces the sympathetic ganglia).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Synthesizes and secretes: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 err="1"/>
              <a:t>Catecholamines</a:t>
            </a:r>
            <a:r>
              <a:rPr lang="en-US" altLang="en-US" sz="3200" dirty="0"/>
              <a:t> (mainly </a:t>
            </a:r>
            <a:r>
              <a:rPr lang="en-US" altLang="en-US" sz="3200" dirty="0" err="1"/>
              <a:t>Epi</a:t>
            </a:r>
            <a:r>
              <a:rPr lang="en-US" altLang="en-US" sz="3200" dirty="0"/>
              <a:t> but some NE).</a:t>
            </a:r>
          </a:p>
        </p:txBody>
      </p:sp>
    </p:spTree>
    <p:extLst>
      <p:ext uri="{BB962C8B-B14F-4D97-AF65-F5344CB8AC3E}">
        <p14:creationId xmlns:p14="http://schemas.microsoft.com/office/powerpoint/2010/main" val="286628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/>
              <a:t>Adrenal Glands </a:t>
            </a:r>
            <a:r>
              <a:rPr lang="en-US" altLang="en-US" sz="1200" b="1" dirty="0"/>
              <a:t>(continued)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1293" y="1295400"/>
            <a:ext cx="5472953" cy="51591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Adrenal cortex: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Does not receive neural innervation.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Must be stimulated hormonally (ACTH).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Consists of 3 zones: 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Zona glomerulosa. 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Zona fasciculata. 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 err="1"/>
              <a:t>Zona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reticularis</a:t>
            </a:r>
            <a:r>
              <a:rPr lang="en-US" altLang="en-US" sz="3200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Secretes corticosteroids.</a:t>
            </a:r>
          </a:p>
          <a:p>
            <a:pPr lvl="1">
              <a:lnSpc>
                <a:spcPct val="90000"/>
              </a:lnSpc>
            </a:pPr>
            <a:endParaRPr lang="en-US" altLang="en-US" sz="3200" dirty="0"/>
          </a:p>
        </p:txBody>
      </p:sp>
      <p:pic>
        <p:nvPicPr>
          <p:cNvPr id="134150" name="Picture 6" descr="11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917" y="1510553"/>
            <a:ext cx="5257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1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/>
              <a:t>Functions of the Adrenal Cortex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0576" y="1398494"/>
            <a:ext cx="9776012" cy="454510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 err="1"/>
              <a:t>Zona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glomerulosa</a:t>
            </a:r>
            <a:r>
              <a:rPr lang="en-US" altLang="en-US" sz="32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 err="1"/>
              <a:t>Mineralcorticoids</a:t>
            </a:r>
            <a:r>
              <a:rPr lang="en-US" altLang="en-US" sz="3200" dirty="0"/>
              <a:t> (aldosterone):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Stimulate kidneys to reabsorb Na</a:t>
            </a:r>
            <a:r>
              <a:rPr lang="en-US" altLang="en-US" sz="3200" baseline="30000" dirty="0"/>
              <a:t>+</a:t>
            </a:r>
            <a:r>
              <a:rPr lang="en-US" altLang="en-US" sz="3200" dirty="0"/>
              <a:t> and secrete K</a:t>
            </a:r>
            <a:r>
              <a:rPr lang="en-US" altLang="en-US" sz="3200" baseline="30000" dirty="0"/>
              <a:t>+</a:t>
            </a:r>
            <a:r>
              <a:rPr lang="en-US" altLang="en-US" sz="3200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Zona fasciculata: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Glucocorticoids (cortisol):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Inhibit glucose utilization and stimulate gluconeogenesis.</a:t>
            </a:r>
          </a:p>
          <a:p>
            <a:pPr>
              <a:lnSpc>
                <a:spcPct val="90000"/>
              </a:lnSpc>
            </a:pPr>
            <a:r>
              <a:rPr lang="en-US" altLang="en-US" sz="3200" dirty="0" err="1"/>
              <a:t>Zona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reticularis</a:t>
            </a:r>
            <a:r>
              <a:rPr lang="en-US" altLang="en-US" sz="3200" dirty="0"/>
              <a:t> (DHEA):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Sex steroids: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Supplement sex steroids.</a:t>
            </a:r>
          </a:p>
        </p:txBody>
      </p:sp>
    </p:spTree>
    <p:extLst>
      <p:ext uri="{BB962C8B-B14F-4D97-AF65-F5344CB8AC3E}">
        <p14:creationId xmlns:p14="http://schemas.microsoft.com/office/powerpoint/2010/main" val="357095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/>
              <a:t>Functions of the Adrenal Cortex </a:t>
            </a:r>
            <a:r>
              <a:rPr lang="en-US" altLang="en-US" sz="1200" b="1" dirty="0"/>
              <a:t>(continued)</a:t>
            </a:r>
            <a:endParaRPr lang="en-US" altLang="en-US" sz="3600" b="1" dirty="0"/>
          </a:p>
        </p:txBody>
      </p:sp>
      <p:pic>
        <p:nvPicPr>
          <p:cNvPr id="148484" name="Picture 4" descr="11_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0"/>
          <a:stretch>
            <a:fillRect/>
          </a:stretch>
        </p:blipFill>
        <p:spPr bwMode="auto">
          <a:xfrm>
            <a:off x="2514600" y="1371600"/>
            <a:ext cx="7239000" cy="53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2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38E7-11C1-4DC4-A3E1-CF5CDA608D14}" type="slidenum">
              <a:rPr lang="en-US"/>
              <a:pPr/>
              <a:t>39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Aldosterone</a:t>
            </a:r>
            <a:r>
              <a:rPr lang="en-US" sz="3200" dirty="0"/>
              <a:t>, the main </a:t>
            </a:r>
            <a:r>
              <a:rPr lang="en-US" sz="3200" i="1" dirty="0"/>
              <a:t>mineralocorticoid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Secreted by adrenal cortex in response to a decline in either blood volume or blood pressure (e.g. severe hemorrhage)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Is terminal hormone in renin-angiotensin mechanism</a:t>
            </a:r>
          </a:p>
          <a:p>
            <a:pPr>
              <a:lnSpc>
                <a:spcPct val="90000"/>
              </a:lnSpc>
            </a:pPr>
            <a:r>
              <a:rPr lang="en-US" dirty="0"/>
              <a:t>Prompts distal and collecting tubules in kidney to reabsorb more sodium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Water passively follows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Blood volume thus increases</a:t>
            </a:r>
          </a:p>
        </p:txBody>
      </p:sp>
    </p:spTree>
    <p:extLst>
      <p:ext uri="{BB962C8B-B14F-4D97-AF65-F5344CB8AC3E}">
        <p14:creationId xmlns:p14="http://schemas.microsoft.com/office/powerpoint/2010/main" val="417387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4882" y="152400"/>
            <a:ext cx="2891118" cy="869576"/>
          </a:xfrm>
        </p:spPr>
        <p:txBody>
          <a:bodyPr/>
          <a:lstStyle/>
          <a:p>
            <a:r>
              <a:rPr lang="en-US" altLang="en-US" sz="3600" b="1" dirty="0" smtClean="0"/>
              <a:t>Hormones</a:t>
            </a:r>
            <a:endParaRPr lang="en-US" altLang="en-US" sz="1200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729" y="870884"/>
            <a:ext cx="10515600" cy="2988422"/>
          </a:xfrm>
        </p:spPr>
        <p:txBody>
          <a:bodyPr/>
          <a:lstStyle/>
          <a:p>
            <a:r>
              <a:rPr lang="en-US" altLang="en-US" dirty="0" err="1"/>
              <a:t>Neurohormone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Specialized neurons that secrete chemicals into the blood rather than synaptic cleft.</a:t>
            </a:r>
          </a:p>
          <a:p>
            <a:pPr lvl="2"/>
            <a:r>
              <a:rPr lang="en-US" altLang="en-US" dirty="0"/>
              <a:t>Chemical secreted is called </a:t>
            </a:r>
            <a:r>
              <a:rPr lang="en-US" altLang="en-US" dirty="0" err="1"/>
              <a:t>neurohormone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Hormones:</a:t>
            </a:r>
          </a:p>
          <a:p>
            <a:pPr lvl="1"/>
            <a:r>
              <a:rPr lang="en-US" altLang="en-US" dirty="0"/>
              <a:t>Affect metabolism of target organs.</a:t>
            </a:r>
          </a:p>
          <a:p>
            <a:pPr lvl="2"/>
            <a:r>
              <a:rPr lang="en-US" altLang="en-US" dirty="0"/>
              <a:t>Help regulate total body metabolism, growth, and reproduction.</a:t>
            </a:r>
          </a:p>
          <a:p>
            <a:endParaRPr lang="en-US" alt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03729" y="4206670"/>
            <a:ext cx="10515600" cy="220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Basic categories of hormones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Amino acid based: </a:t>
            </a:r>
            <a:endParaRPr lang="ru-RU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modified amino acids (or </a:t>
            </a:r>
            <a:r>
              <a:rPr lang="en-US" sz="2400" i="1" dirty="0" smtClean="0"/>
              <a:t>amines</a:t>
            </a:r>
            <a:r>
              <a:rPr lang="en-US" sz="2400" dirty="0" smtClean="0"/>
              <a:t>), </a:t>
            </a:r>
            <a:endParaRPr lang="ru-RU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peptides (short chains of amino acids), and </a:t>
            </a:r>
            <a:endParaRPr lang="ru-RU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proteins (long chains of amino acids)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Steroids: </a:t>
            </a:r>
            <a:endParaRPr lang="ru-RU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lipid molecules derived from cholesterol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063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3754-0228-4A5F-A8F4-B1B6A8D988D9}" type="slidenum">
              <a:rPr lang="en-US"/>
              <a:pPr/>
              <a:t>40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107442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Cortisol, </a:t>
            </a:r>
            <a:r>
              <a:rPr lang="en-US" sz="3200" dirty="0"/>
              <a:t>the</a:t>
            </a:r>
            <a:r>
              <a:rPr lang="en-US" sz="3200" b="1" dirty="0"/>
              <a:t> </a:t>
            </a:r>
            <a:r>
              <a:rPr lang="en-US" sz="3200" dirty="0"/>
              <a:t>most important </a:t>
            </a:r>
            <a:r>
              <a:rPr lang="en-US" sz="3200" i="1" dirty="0"/>
              <a:t>glucocorticoid</a:t>
            </a:r>
            <a:br>
              <a:rPr lang="en-US" sz="3200" i="1" dirty="0"/>
            </a:br>
            <a:r>
              <a:rPr lang="en-US" sz="1800" dirty="0"/>
              <a:t> </a:t>
            </a:r>
            <a:br>
              <a:rPr lang="en-US" sz="1800" dirty="0"/>
            </a:br>
            <a:r>
              <a:rPr lang="en-US" sz="2000" b="1" dirty="0"/>
              <a:t>(Glucocorticoid receptors are found in the cells of most vertebrate tissues) </a:t>
            </a:r>
            <a:br>
              <a:rPr lang="en-US" sz="2000" b="1" dirty="0"/>
            </a:br>
            <a:r>
              <a:rPr lang="en-US" sz="4000" dirty="0"/>
              <a:t>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295400"/>
            <a:ext cx="8458200" cy="4343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It is essential for life</a:t>
            </a:r>
          </a:p>
          <a:p>
            <a:pPr>
              <a:lnSpc>
                <a:spcPct val="90000"/>
              </a:lnSpc>
            </a:pPr>
            <a:r>
              <a:rPr lang="en-US" dirty="0"/>
              <a:t>Helps the body deal with stressful situations within minutes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Physical: trauma, surgery, exercise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Psychological: anxiety, depression, crowding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Physiological: fasting, hypoglycemia, fever, infection </a:t>
            </a:r>
          </a:p>
          <a:p>
            <a:pPr>
              <a:lnSpc>
                <a:spcPct val="90000"/>
              </a:lnSpc>
            </a:pPr>
            <a:r>
              <a:rPr lang="en-US" dirty="0"/>
              <a:t>Regulates or supports a variety of important cardiovascular, metabolic, immunologic, and homeostatic functions including water balance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600200" y="5943600"/>
            <a:ext cx="891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i="1" dirty="0" smtClean="0"/>
              <a:t>People with adrenal insufficiency: these stresses can cause hypotension</a:t>
            </a:r>
            <a:r>
              <a:rPr lang="en-US" b="1" i="1" dirty="0"/>
              <a:t>, shock and death: must give glucocorticoids, </a:t>
            </a:r>
            <a:r>
              <a:rPr lang="en-US" b="1" i="1" dirty="0" err="1"/>
              <a:t>eg</a:t>
            </a:r>
            <a:r>
              <a:rPr lang="en-US" b="1" i="1" dirty="0"/>
              <a:t> for surgery or if have infection, etc. </a:t>
            </a:r>
          </a:p>
        </p:txBody>
      </p:sp>
    </p:spTree>
    <p:extLst>
      <p:ext uri="{BB962C8B-B14F-4D97-AF65-F5344CB8AC3E}">
        <p14:creationId xmlns:p14="http://schemas.microsoft.com/office/powerpoint/2010/main" val="13131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E21D-BF26-4821-824D-F3044CD568DF}" type="slidenum">
              <a:rPr lang="en-US"/>
              <a:pPr/>
              <a:t>41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838200"/>
          </a:xfrm>
        </p:spPr>
        <p:txBody>
          <a:bodyPr/>
          <a:lstStyle/>
          <a:p>
            <a:r>
              <a:rPr lang="en-US" sz="3600" dirty="0" smtClean="0"/>
              <a:t>Cortisol </a:t>
            </a:r>
            <a:r>
              <a:rPr lang="en-US" sz="1600" dirty="0"/>
              <a:t>continued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0"/>
            <a:ext cx="86868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Keeps blood glucose levels high enough to support brain’s activity </a:t>
            </a:r>
          </a:p>
          <a:p>
            <a:pPr lvl="1"/>
            <a:r>
              <a:rPr lang="en-US" dirty="0"/>
              <a:t>Forces other body cells to switch to fats and amino acids as energy sources</a:t>
            </a:r>
          </a:p>
          <a:p>
            <a:r>
              <a:rPr lang="en-US" dirty="0"/>
              <a:t>Catabolic: break down protein</a:t>
            </a:r>
          </a:p>
          <a:p>
            <a:r>
              <a:rPr lang="en-US" dirty="0"/>
              <a:t>Redirects circulating lymphocytes to lymphoid and peripheral tissues where pathogens usually </a:t>
            </a:r>
            <a:r>
              <a:rPr lang="en-US" dirty="0" smtClean="0"/>
              <a:t>are</a:t>
            </a:r>
            <a:r>
              <a:rPr lang="ru-RU" dirty="0" smtClean="0"/>
              <a:t> </a:t>
            </a:r>
            <a:r>
              <a:rPr lang="en-US" dirty="0" smtClean="0"/>
              <a:t>accumulate</a:t>
            </a:r>
            <a:r>
              <a:rPr lang="en-US" dirty="0"/>
              <a:t>d</a:t>
            </a:r>
          </a:p>
          <a:p>
            <a:r>
              <a:rPr lang="en-US" dirty="0"/>
              <a:t>In large quantities, depresses immune and inflammatory response</a:t>
            </a:r>
          </a:p>
          <a:p>
            <a:pPr lvl="1"/>
            <a:r>
              <a:rPr lang="en-US" dirty="0"/>
              <a:t>Used therapeutically</a:t>
            </a:r>
          </a:p>
          <a:p>
            <a:pPr lvl="1"/>
            <a:r>
              <a:rPr lang="en-US" dirty="0"/>
              <a:t>Responsible for some of its side effects </a:t>
            </a:r>
          </a:p>
        </p:txBody>
      </p:sp>
    </p:spTree>
    <p:extLst>
      <p:ext uri="{BB962C8B-B14F-4D97-AF65-F5344CB8AC3E}">
        <p14:creationId xmlns:p14="http://schemas.microsoft.com/office/powerpoint/2010/main" val="374233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0317" y="3738282"/>
            <a:ext cx="6745942" cy="735948"/>
          </a:xfrm>
        </p:spPr>
        <p:txBody>
          <a:bodyPr/>
          <a:lstStyle/>
          <a:p>
            <a:r>
              <a:rPr lang="en-US" altLang="en-US" sz="3600" b="1" dirty="0"/>
              <a:t>Functions of the Adrenal Medulla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43400"/>
            <a:ext cx="6427694" cy="25146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Innervated by preganglionic sympathetic axons.</a:t>
            </a:r>
          </a:p>
          <a:p>
            <a:pPr lvl="1"/>
            <a:r>
              <a:rPr lang="en-US" altLang="en-US" dirty="0"/>
              <a:t>Increase respiratory rate. </a:t>
            </a:r>
          </a:p>
          <a:p>
            <a:pPr lvl="1"/>
            <a:r>
              <a:rPr lang="en-US" altLang="en-US" dirty="0"/>
              <a:t>Increase HR and cardiac output.</a:t>
            </a:r>
          </a:p>
          <a:p>
            <a:pPr lvl="1"/>
            <a:r>
              <a:rPr lang="en-US" altLang="en-US" dirty="0" err="1"/>
              <a:t>Vasoconstrict</a:t>
            </a:r>
            <a:r>
              <a:rPr lang="en-US" altLang="en-US" dirty="0"/>
              <a:t> blood vessels, thus increasing venous return.</a:t>
            </a:r>
          </a:p>
          <a:p>
            <a:pPr lvl="1"/>
            <a:r>
              <a:rPr lang="en-US" altLang="en-US" dirty="0"/>
              <a:t>Stimulate </a:t>
            </a:r>
            <a:r>
              <a:rPr lang="en-US" altLang="en-US" dirty="0" err="1"/>
              <a:t>glycogenolysis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Stimulate lipolysis.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199" y="1084543"/>
            <a:ext cx="6158753" cy="2956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dirty="0" smtClean="0"/>
              <a:t>Part of autonomic nervous system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Spherical chromaffin cells are modified postganglionic sympathetic neurons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Secrete epinephrine and norepinephrine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Amine hormones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Fight, flight, fright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Vesicles store the hormones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74376" y="0"/>
            <a:ext cx="388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/>
              <a:t>Adrenal medulla</a:t>
            </a:r>
            <a:endParaRPr lang="en-US" sz="3600" b="1" dirty="0"/>
          </a:p>
        </p:txBody>
      </p:sp>
      <p:pic>
        <p:nvPicPr>
          <p:cNvPr id="6" name="Picture 4" descr="15-14_AdrenalMedulla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7" t="19090" r="14117" b="15454"/>
          <a:stretch>
            <a:fillRect/>
          </a:stretch>
        </p:blipFill>
        <p:spPr bwMode="auto">
          <a:xfrm>
            <a:off x="6495047" y="-1"/>
            <a:ext cx="5696954" cy="672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17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Hormonal stimulation of glucocorticoids</a:t>
            </a:r>
            <a:br>
              <a:rPr lang="en-US" sz="3200" b="1" dirty="0"/>
            </a:br>
            <a:r>
              <a:rPr lang="en-US" sz="2800" i="1" dirty="0">
                <a:solidFill>
                  <a:srgbClr val="FF0066"/>
                </a:solidFill>
              </a:rPr>
              <a:t>HPA axis (hypothalamic/pituitary/adrenal axis)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059" y="1389530"/>
            <a:ext cx="6786282" cy="54684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With stress, hypothalamus sends CRH to anterior pituitary (</a:t>
            </a:r>
            <a:r>
              <a:rPr lang="en-US" dirty="0" err="1"/>
              <a:t>adenohypophysis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Pituitary secretes ACTH</a:t>
            </a:r>
          </a:p>
          <a:p>
            <a:pPr>
              <a:lnSpc>
                <a:spcPct val="90000"/>
              </a:lnSpc>
            </a:pPr>
            <a:r>
              <a:rPr lang="en-US" dirty="0"/>
              <a:t>ACTH goes to adrenal cortex where stimulates glucocorticoid secretion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Sympathetic nervous system can also stimulate it</a:t>
            </a:r>
          </a:p>
          <a:p>
            <a:pPr>
              <a:lnSpc>
                <a:spcPct val="90000"/>
              </a:lnSpc>
            </a:pPr>
            <a:r>
              <a:rPr lang="en-US" dirty="0"/>
              <a:t>Adrenal cortex also secretes DHEA (</a:t>
            </a:r>
            <a:r>
              <a:rPr lang="en-US" dirty="0" err="1"/>
              <a:t>dehydroepiandrosterone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Converted in peripheral tissues to testosterone and estrogen (also steroid hormones)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Unclear function in relation to stress</a:t>
            </a:r>
          </a:p>
        </p:txBody>
      </p:sp>
      <p:pic>
        <p:nvPicPr>
          <p:cNvPr id="5" name="Picture 6" descr="11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r="2942"/>
          <a:stretch>
            <a:fillRect/>
          </a:stretch>
        </p:blipFill>
        <p:spPr bwMode="auto">
          <a:xfrm>
            <a:off x="6795247" y="1545430"/>
            <a:ext cx="5257800" cy="45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28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/>
              <a:t>Stress and the Adrenal Gland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070" y="1091821"/>
            <a:ext cx="5186148" cy="471314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Non-specific response to stress produces the general adaptation syndrome (GAS).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 Alarm phase: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Adrenal glands activated.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Stage of resistance: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Stage of readjustment.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Stage of exhaustion: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Sickness and/or death if readjustment is not complete.</a:t>
            </a:r>
          </a:p>
        </p:txBody>
      </p:sp>
      <p:pic>
        <p:nvPicPr>
          <p:cNvPr id="84998" name="Picture 6" descr="11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r="2942"/>
          <a:stretch>
            <a:fillRect/>
          </a:stretch>
        </p:blipFill>
        <p:spPr bwMode="auto">
          <a:xfrm>
            <a:off x="5181600" y="1905000"/>
            <a:ext cx="5257800" cy="425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68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/>
              <a:t/>
            </a:r>
            <a:br>
              <a:rPr lang="en-US" altLang="en-US" sz="3600" b="1" dirty="0"/>
            </a:br>
            <a:r>
              <a:rPr lang="en-US" altLang="en-US" sz="3600" b="1" dirty="0"/>
              <a:t>Thyroid Hormones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51964" y="1829454"/>
            <a:ext cx="4899212" cy="4114800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Thyroid gland is located just below the larynx.</a:t>
            </a:r>
          </a:p>
          <a:p>
            <a:r>
              <a:rPr lang="en-US" altLang="en-US" sz="3200" dirty="0"/>
              <a:t>Thyroid is the largest of the pure endocrine glands.</a:t>
            </a:r>
          </a:p>
          <a:p>
            <a:r>
              <a:rPr lang="en-US" altLang="en-US" sz="3200" dirty="0"/>
              <a:t>Follicular cells secrete </a:t>
            </a:r>
            <a:r>
              <a:rPr lang="en-US" altLang="en-US" sz="3200" dirty="0" err="1"/>
              <a:t>thyroxine</a:t>
            </a:r>
            <a:r>
              <a:rPr lang="en-US" altLang="en-US" sz="3200" dirty="0"/>
              <a:t>.</a:t>
            </a:r>
          </a:p>
          <a:p>
            <a:r>
              <a:rPr lang="en-US" altLang="en-US" sz="3200" dirty="0" err="1"/>
              <a:t>Parafollicular</a:t>
            </a:r>
            <a:r>
              <a:rPr lang="en-US" altLang="en-US" sz="3200" dirty="0"/>
              <a:t> cells secrete calcitonin.</a:t>
            </a:r>
          </a:p>
        </p:txBody>
      </p:sp>
      <p:pic>
        <p:nvPicPr>
          <p:cNvPr id="61446" name="Picture 6" descr="11_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7416"/>
          <a:stretch>
            <a:fillRect/>
          </a:stretch>
        </p:blipFill>
        <p:spPr bwMode="auto">
          <a:xfrm>
            <a:off x="7386918" y="815789"/>
            <a:ext cx="4421188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99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6AA0-5B6F-4047-8B60-647B0D436E31}" type="slidenum">
              <a:rPr lang="en-US"/>
              <a:pPr/>
              <a:t>46</a:t>
            </a:fld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2"/>
            <a:ext cx="12192000" cy="220979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Thyroid is composed of spherical follicles</a:t>
            </a:r>
          </a:p>
          <a:p>
            <a:pPr lvl="1"/>
            <a:r>
              <a:rPr lang="en-US" sz="3200" dirty="0"/>
              <a:t>Follicle cells: produce thyroglobulin, the precursor of </a:t>
            </a:r>
            <a:r>
              <a:rPr lang="en-US" sz="3200" dirty="0" err="1"/>
              <a:t>thryoid</a:t>
            </a:r>
            <a:r>
              <a:rPr lang="en-US" sz="3200" dirty="0"/>
              <a:t> hormone (thyroxin)</a:t>
            </a:r>
          </a:p>
          <a:p>
            <a:pPr lvl="1"/>
            <a:r>
              <a:rPr lang="en-US" sz="3200" dirty="0"/>
              <a:t>Colloid lumen is of thyroglobulin</a:t>
            </a:r>
          </a:p>
          <a:p>
            <a:pPr lvl="1"/>
            <a:r>
              <a:rPr lang="en-US" sz="3200" dirty="0" err="1"/>
              <a:t>Parafollicular</a:t>
            </a:r>
            <a:r>
              <a:rPr lang="en-US" sz="3200" dirty="0"/>
              <a:t> “C” cells: produce calcitonin</a:t>
            </a:r>
          </a:p>
          <a:p>
            <a:pPr lvl="1"/>
            <a:endParaRPr lang="en-US" sz="3200" dirty="0"/>
          </a:p>
        </p:txBody>
      </p:sp>
      <p:pic>
        <p:nvPicPr>
          <p:cNvPr id="48132" name="Picture 4" descr="25-07bc_ThyroidGland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4" b="18823"/>
          <a:stretch>
            <a:fillRect/>
          </a:stretch>
        </p:blipFill>
        <p:spPr bwMode="auto">
          <a:xfrm>
            <a:off x="1089212" y="2099152"/>
            <a:ext cx="9045388" cy="460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72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75" y="0"/>
            <a:ext cx="7716838" cy="1219200"/>
          </a:xfrm>
        </p:spPr>
        <p:txBody>
          <a:bodyPr/>
          <a:lstStyle/>
          <a:p>
            <a:r>
              <a:rPr lang="en-US" altLang="en-US" sz="3600" b="1" dirty="0"/>
              <a:t>Production of Thyroid Hormones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021976"/>
            <a:ext cx="4854388" cy="583602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Iodide (I</a:t>
            </a:r>
            <a:r>
              <a:rPr lang="en-US" altLang="en-US" baseline="30000" dirty="0"/>
              <a:t>-</a:t>
            </a:r>
            <a:r>
              <a:rPr lang="en-US" altLang="en-US" dirty="0"/>
              <a:t>) actively transported into the follicle and secreted into the colloid.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Oxidized to iodine (I</a:t>
            </a:r>
            <a:r>
              <a:rPr lang="en-US" altLang="en-US" baseline="30000" dirty="0"/>
              <a:t>o</a:t>
            </a:r>
            <a:r>
              <a:rPr lang="en-US" altLang="en-US" dirty="0"/>
              <a:t>).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Iodine attached to tyrosine within thyroglobulin chain.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Attachment of 1 iodine produces </a:t>
            </a:r>
            <a:r>
              <a:rPr lang="en-US" altLang="en-US" dirty="0" err="1"/>
              <a:t>monoiodotyrosine</a:t>
            </a:r>
            <a:r>
              <a:rPr lang="en-US" altLang="en-US" dirty="0"/>
              <a:t> (MIT).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Attachment of 2 </a:t>
            </a:r>
            <a:r>
              <a:rPr lang="en-US" altLang="en-US" dirty="0" err="1"/>
              <a:t>iodines</a:t>
            </a:r>
            <a:r>
              <a:rPr lang="en-US" altLang="en-US" dirty="0"/>
              <a:t> produces </a:t>
            </a:r>
            <a:r>
              <a:rPr lang="en-US" altLang="en-US" dirty="0" err="1"/>
              <a:t>diiodotyrosine</a:t>
            </a:r>
            <a:r>
              <a:rPr lang="en-US" altLang="en-US" dirty="0"/>
              <a:t> (DIT).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MIT and DIT or 2 DIT molecules coupled together. </a:t>
            </a:r>
          </a:p>
        </p:txBody>
      </p:sp>
      <p:pic>
        <p:nvPicPr>
          <p:cNvPr id="4" name="Picture 4" descr="11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89" y="878541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4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/>
              <a:t>Production of Thyroid Hormones </a:t>
            </a:r>
            <a:r>
              <a:rPr lang="en-US" altLang="en-US" sz="1200" b="1" dirty="0"/>
              <a:t>(continued)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32964"/>
            <a:ext cx="3913094" cy="4963085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T</a:t>
            </a:r>
            <a:r>
              <a:rPr lang="en-US" altLang="en-US" sz="3200" baseline="-25000" dirty="0"/>
              <a:t>3</a:t>
            </a:r>
            <a:r>
              <a:rPr lang="en-US" altLang="en-US" sz="3200" dirty="0"/>
              <a:t> and T</a:t>
            </a:r>
            <a:r>
              <a:rPr lang="en-US" altLang="en-US" sz="3200" baseline="-25000" dirty="0"/>
              <a:t>4</a:t>
            </a:r>
            <a:r>
              <a:rPr lang="en-US" altLang="en-US" sz="3200" dirty="0"/>
              <a:t> produced.</a:t>
            </a:r>
          </a:p>
          <a:p>
            <a:r>
              <a:rPr lang="en-US" altLang="en-US" sz="3200" dirty="0"/>
              <a:t>TSH stimulates pinocytosis into the follicular cell.</a:t>
            </a:r>
          </a:p>
          <a:p>
            <a:pPr lvl="1"/>
            <a:r>
              <a:rPr lang="en-US" altLang="en-US" sz="3200" dirty="0"/>
              <a:t>Enzymes hydrolyze  T</a:t>
            </a:r>
            <a:r>
              <a:rPr lang="en-US" altLang="en-US" sz="3200" baseline="-25000" dirty="0"/>
              <a:t>3</a:t>
            </a:r>
            <a:r>
              <a:rPr lang="en-US" altLang="en-US" sz="3200" dirty="0"/>
              <a:t> and T</a:t>
            </a:r>
            <a:r>
              <a:rPr lang="en-US" altLang="en-US" sz="3200" baseline="-25000" dirty="0"/>
              <a:t>4 </a:t>
            </a:r>
            <a:r>
              <a:rPr lang="en-US" altLang="en-US" sz="3200" dirty="0"/>
              <a:t>from thyroglobulin.</a:t>
            </a:r>
          </a:p>
          <a:p>
            <a:r>
              <a:rPr lang="en-US" altLang="en-US" sz="3200" dirty="0"/>
              <a:t>Attached to TBG and released into blood.</a:t>
            </a:r>
          </a:p>
        </p:txBody>
      </p:sp>
      <p:pic>
        <p:nvPicPr>
          <p:cNvPr id="4" name="Picture 4" descr="11_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282" y="129540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95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819400" y="347664"/>
            <a:ext cx="7640638" cy="879475"/>
          </a:xfrm>
        </p:spPr>
        <p:txBody>
          <a:bodyPr/>
          <a:lstStyle/>
          <a:p>
            <a:r>
              <a:rPr lang="en-US" altLang="en-US" sz="3600" b="1" dirty="0"/>
              <a:t>Actions of T</a:t>
            </a:r>
            <a:r>
              <a:rPr lang="en-US" altLang="en-US" sz="3600" b="1" baseline="-25000" dirty="0"/>
              <a:t>3</a:t>
            </a:r>
            <a:endParaRPr lang="en-US" altLang="en-US" sz="3600" b="1" dirty="0"/>
          </a:p>
        </p:txBody>
      </p:sp>
      <p:sp>
        <p:nvSpPr>
          <p:cNvPr id="645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19518" y="1227138"/>
            <a:ext cx="10672481" cy="542915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Stimulates protein synthesis.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Promotes maturation of nervous system.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Stimulates rate of cellular respiration by: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Production of uncoupling proteins.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Increase active transport by Na</a:t>
            </a:r>
            <a:r>
              <a:rPr lang="en-US" altLang="en-US" sz="3200" baseline="30000" dirty="0"/>
              <a:t>+</a:t>
            </a:r>
            <a:r>
              <a:rPr lang="en-US" altLang="en-US" sz="3200" dirty="0"/>
              <a:t>/K</a:t>
            </a:r>
            <a:r>
              <a:rPr lang="en-US" altLang="en-US" sz="3200" baseline="30000" dirty="0"/>
              <a:t>+</a:t>
            </a:r>
            <a:r>
              <a:rPr lang="en-US" altLang="en-US" sz="3200" dirty="0"/>
              <a:t> pumps.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Lower cellular [ATP].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Increases metabolic heat.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Increases metabolic rate.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Stimulates increased consumption of glucose, fatty acids and other molecules.</a:t>
            </a:r>
          </a:p>
        </p:txBody>
      </p:sp>
    </p:spTree>
    <p:extLst>
      <p:ext uri="{BB962C8B-B14F-4D97-AF65-F5344CB8AC3E}">
        <p14:creationId xmlns:p14="http://schemas.microsoft.com/office/powerpoint/2010/main" val="66829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/>
              <a:t>Chemical Classification of Hormones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Amines: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Hormones derived from tyrosine and tryptophan.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NE, </a:t>
            </a:r>
            <a:r>
              <a:rPr lang="en-US" altLang="en-US" dirty="0" err="1"/>
              <a:t>Epi</a:t>
            </a:r>
            <a:r>
              <a:rPr lang="en-US" altLang="en-US" dirty="0"/>
              <a:t>, T</a:t>
            </a:r>
            <a:r>
              <a:rPr lang="en-US" altLang="en-US" baseline="-25000" dirty="0"/>
              <a:t>4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Polypeptides and proteins: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Polypeptides: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Chains of &lt; 100 amino acids in length.</a:t>
            </a:r>
          </a:p>
          <a:p>
            <a:pPr lvl="3">
              <a:lnSpc>
                <a:spcPct val="90000"/>
              </a:lnSpc>
            </a:pPr>
            <a:r>
              <a:rPr lang="en-US" altLang="en-US" dirty="0"/>
              <a:t>ADH.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Protein hormones: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Polypeptide chains with &gt; 100 amino acids.</a:t>
            </a:r>
          </a:p>
          <a:p>
            <a:pPr lvl="3">
              <a:lnSpc>
                <a:spcPct val="90000"/>
              </a:lnSpc>
            </a:pPr>
            <a:r>
              <a:rPr lang="en-US" altLang="en-US" dirty="0"/>
              <a:t>Growth hormone.</a:t>
            </a:r>
          </a:p>
        </p:txBody>
      </p:sp>
    </p:spTree>
    <p:extLst>
      <p:ext uri="{BB962C8B-B14F-4D97-AF65-F5344CB8AC3E}">
        <p14:creationId xmlns:p14="http://schemas.microsoft.com/office/powerpoint/2010/main" val="413904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40638" cy="879475"/>
          </a:xfrm>
        </p:spPr>
        <p:txBody>
          <a:bodyPr/>
          <a:lstStyle/>
          <a:p>
            <a:r>
              <a:rPr lang="en-US" altLang="en-US" sz="3600" b="1" dirty="0"/>
              <a:t>Diseases of the Thyroid 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129553"/>
            <a:ext cx="6267747" cy="559397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Iodine-deficiency (endemic) goiter: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Abnormal growth of the thyroid gland.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In the absence of sufficient iodine, cannot produce adequate amounts of T</a:t>
            </a:r>
            <a:r>
              <a:rPr lang="en-US" altLang="en-US" sz="3200" baseline="-25000" dirty="0"/>
              <a:t>4</a:t>
            </a:r>
            <a:r>
              <a:rPr lang="en-US" altLang="en-US" sz="3200" dirty="0"/>
              <a:t> and T</a:t>
            </a:r>
            <a:r>
              <a:rPr lang="en-US" altLang="en-US" sz="3200" baseline="-25000" dirty="0"/>
              <a:t>3</a:t>
            </a:r>
            <a:r>
              <a:rPr lang="en-US" altLang="en-US" sz="3200" dirty="0"/>
              <a:t>.</a:t>
            </a:r>
          </a:p>
          <a:p>
            <a:pPr lvl="3">
              <a:lnSpc>
                <a:spcPct val="90000"/>
              </a:lnSpc>
            </a:pPr>
            <a:r>
              <a:rPr lang="en-US" altLang="en-US" sz="3200" dirty="0"/>
              <a:t>Lack of negative feedback inhibition.</a:t>
            </a:r>
          </a:p>
          <a:p>
            <a:pPr lvl="4">
              <a:lnSpc>
                <a:spcPct val="90000"/>
              </a:lnSpc>
            </a:pPr>
            <a:r>
              <a:rPr lang="en-US" altLang="en-US" sz="3200" dirty="0"/>
              <a:t>Stimulates TSH, which causes abnormal growth.</a:t>
            </a:r>
          </a:p>
        </p:txBody>
      </p:sp>
      <p:pic>
        <p:nvPicPr>
          <p:cNvPr id="139268" name="Picture 4" descr="11_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r="6557"/>
          <a:stretch>
            <a:fillRect/>
          </a:stretch>
        </p:blipFill>
        <p:spPr bwMode="auto">
          <a:xfrm>
            <a:off x="6267747" y="787401"/>
            <a:ext cx="5924253" cy="527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00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0"/>
            <a:ext cx="10289117" cy="860612"/>
          </a:xfrm>
        </p:spPr>
        <p:txBody>
          <a:bodyPr/>
          <a:lstStyle/>
          <a:p>
            <a:r>
              <a:rPr lang="en-US" altLang="en-US" sz="3600" b="1" dirty="0"/>
              <a:t>Diseases of the Thyroid </a:t>
            </a:r>
            <a:r>
              <a:rPr lang="en-US" altLang="en-US" sz="1200" b="1" dirty="0"/>
              <a:t>(continued)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76" y="739588"/>
            <a:ext cx="12084423" cy="6118412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      [Iodine-deficiency (endemic) goiter—continued]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Adult myxedema: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Accumulation of </a:t>
            </a:r>
            <a:r>
              <a:rPr lang="en-US" altLang="en-US" sz="2400" dirty="0" err="1"/>
              <a:t>mucoproteins</a:t>
            </a:r>
            <a:r>
              <a:rPr lang="en-US" altLang="en-US" sz="2400" dirty="0"/>
              <a:t> and fluid in subcutaneous tissue.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Symptoms: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Decreased metabolic rate.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Weight gain.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Decreased ability to adapt to cold.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Lethargy.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Grave’s </a:t>
            </a:r>
            <a:r>
              <a:rPr lang="en-US" altLang="en-US" sz="2400" dirty="0"/>
              <a:t>disease: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Autoimmune disorder: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Exerts TSH-like effects on thyroid.</a:t>
            </a:r>
          </a:p>
          <a:p>
            <a:pPr lvl="3">
              <a:lnSpc>
                <a:spcPct val="90000"/>
              </a:lnSpc>
            </a:pPr>
            <a:r>
              <a:rPr lang="en-US" altLang="en-US" sz="2400" dirty="0"/>
              <a:t>Not affected by negative feedback.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Cretinism: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Hypothyroid from end of 1</a:t>
            </a:r>
            <a:r>
              <a:rPr lang="en-US" altLang="en-US" baseline="30000" dirty="0"/>
              <a:t>st</a:t>
            </a:r>
            <a:r>
              <a:rPr lang="en-US" altLang="en-US" dirty="0"/>
              <a:t> trimester to 6 months </a:t>
            </a:r>
            <a:r>
              <a:rPr lang="en-US" altLang="en-US" dirty="0" err="1"/>
              <a:t>postnatally</a:t>
            </a:r>
            <a:r>
              <a:rPr lang="en-US" altLang="en-US" dirty="0"/>
              <a:t>.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Severe mental retardation.</a:t>
            </a:r>
          </a:p>
        </p:txBody>
      </p:sp>
    </p:spTree>
    <p:extLst>
      <p:ext uri="{BB962C8B-B14F-4D97-AF65-F5344CB8AC3E}">
        <p14:creationId xmlns:p14="http://schemas.microsoft.com/office/powerpoint/2010/main" val="378399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0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0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0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0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Thyroid Gland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5670" y="1999971"/>
            <a:ext cx="7010400" cy="3251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Function </a:t>
            </a:r>
            <a:r>
              <a:rPr lang="en-US" sz="3200" dirty="0"/>
              <a:t>of the C Cells of the Thyroid </a:t>
            </a:r>
            <a:r>
              <a:rPr lang="en-US" sz="3200" dirty="0" smtClean="0"/>
              <a:t>Gland</a:t>
            </a:r>
            <a:endParaRPr lang="en-US" sz="3200" dirty="0"/>
          </a:p>
          <a:p>
            <a:pPr lvl="1"/>
            <a:r>
              <a:rPr lang="en-US" sz="3200" dirty="0"/>
              <a:t>Secrete </a:t>
            </a:r>
            <a:r>
              <a:rPr lang="en-US" sz="3200" i="1" dirty="0"/>
              <a:t>calcitonin</a:t>
            </a:r>
            <a:endParaRPr lang="en-US" sz="3200" dirty="0"/>
          </a:p>
          <a:p>
            <a:pPr lvl="2"/>
            <a:r>
              <a:rPr lang="en-US" sz="3200" dirty="0"/>
              <a:t>Lowers blood Ca</a:t>
            </a:r>
            <a:r>
              <a:rPr lang="en-US" sz="3200" baseline="30000" dirty="0"/>
              <a:t>2+</a:t>
            </a:r>
            <a:r>
              <a:rPr lang="en-US" sz="3200" dirty="0"/>
              <a:t> levels</a:t>
            </a:r>
            <a:endParaRPr lang="en-US" sz="3200" i="1" dirty="0"/>
          </a:p>
          <a:p>
            <a:pPr lvl="2"/>
            <a:r>
              <a:rPr lang="en-US" sz="3200" dirty="0"/>
              <a:t>Increases urinary calcium loss</a:t>
            </a:r>
          </a:p>
          <a:p>
            <a:pPr lvl="1"/>
            <a:r>
              <a:rPr lang="en-US" sz="3200" dirty="0"/>
              <a:t>Caused by high blood Ca</a:t>
            </a:r>
            <a:r>
              <a:rPr lang="en-US" sz="3200" baseline="30000" dirty="0"/>
              <a:t>2+</a:t>
            </a:r>
            <a:r>
              <a:rPr lang="en-US" sz="3200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280991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2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32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4475" y="0"/>
            <a:ext cx="10515600" cy="900953"/>
          </a:xfrm>
        </p:spPr>
        <p:txBody>
          <a:bodyPr/>
          <a:lstStyle/>
          <a:p>
            <a:r>
              <a:rPr lang="en-US" dirty="0"/>
              <a:t>The Parathyroid Glands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8568" y="3684494"/>
            <a:ext cx="6884892" cy="2178424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n-US" sz="3600" dirty="0" smtClean="0"/>
              <a:t>Low </a:t>
            </a:r>
            <a:r>
              <a:rPr lang="en-US" sz="3600" dirty="0"/>
              <a:t>blood Ca</a:t>
            </a:r>
            <a:r>
              <a:rPr lang="en-US" sz="3600" baseline="30000" dirty="0"/>
              <a:t>2+</a:t>
            </a:r>
            <a:r>
              <a:rPr lang="en-US" sz="3600" dirty="0"/>
              <a:t> triggers secretion</a:t>
            </a:r>
          </a:p>
          <a:p>
            <a:pPr>
              <a:buFontTx/>
              <a:buChar char="•"/>
            </a:pPr>
            <a:r>
              <a:rPr lang="en-US" sz="3600" dirty="0"/>
              <a:t>PTH raises blood Ca</a:t>
            </a:r>
            <a:r>
              <a:rPr lang="en-US" sz="3600" baseline="30000" dirty="0"/>
              <a:t>2+</a:t>
            </a:r>
            <a:endParaRPr lang="en-US" sz="36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4475" y="495300"/>
            <a:ext cx="6896100" cy="580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(two types of cells)</a:t>
            </a:r>
            <a:endParaRPr lang="en-US" sz="32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63072" y="1075766"/>
            <a:ext cx="6777504" cy="18960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Rare chief cells</a:t>
            </a:r>
          </a:p>
          <a:p>
            <a:r>
              <a:rPr lang="en-US" dirty="0" smtClean="0"/>
              <a:t>Abundant </a:t>
            </a:r>
            <a:r>
              <a:rPr lang="en-US" dirty="0" err="1" smtClean="0"/>
              <a:t>oxyphil</a:t>
            </a:r>
            <a:r>
              <a:rPr lang="en-US" dirty="0" smtClean="0"/>
              <a:t> cells (unknown function)</a:t>
            </a:r>
          </a:p>
          <a:p>
            <a:r>
              <a:rPr lang="en-US" dirty="0" smtClean="0"/>
              <a:t>Chief cells produce PTH  </a:t>
            </a:r>
          </a:p>
          <a:p>
            <a:pPr lvl="1"/>
            <a:r>
              <a:rPr lang="en-US" dirty="0" smtClean="0"/>
              <a:t>Parathyroid hormone, or </a:t>
            </a:r>
            <a:r>
              <a:rPr lang="en-US" dirty="0" err="1" smtClean="0"/>
              <a:t>parathormone</a:t>
            </a:r>
            <a:endParaRPr lang="en-US" dirty="0" smtClean="0"/>
          </a:p>
          <a:p>
            <a:pPr lvl="1"/>
            <a:r>
              <a:rPr lang="en-US" dirty="0" smtClean="0"/>
              <a:t>A small protein hormone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4" descr="25-08bc_ParaThyrdGlnd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10001" r="9412" b="9091"/>
          <a:stretch>
            <a:fillRect/>
          </a:stretch>
        </p:blipFill>
        <p:spPr bwMode="auto">
          <a:xfrm>
            <a:off x="7597775" y="754062"/>
            <a:ext cx="4594225" cy="61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44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6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4" y="733426"/>
            <a:ext cx="8524875" cy="53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2661" name="Rectangle 5"/>
          <p:cNvSpPr>
            <a:spLocks noChangeArrowheads="1"/>
          </p:cNvSpPr>
          <p:nvPr/>
        </p:nvSpPr>
        <p:spPr bwMode="auto">
          <a:xfrm>
            <a:off x="1779588" y="3940176"/>
            <a:ext cx="1585912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DISTURBED</a:t>
            </a:r>
          </a:p>
        </p:txBody>
      </p:sp>
      <p:sp>
        <p:nvSpPr>
          <p:cNvPr id="582662" name="Rectangle 6"/>
          <p:cNvSpPr>
            <a:spLocks noChangeArrowheads="1"/>
          </p:cNvSpPr>
          <p:nvPr/>
        </p:nvSpPr>
        <p:spPr bwMode="auto">
          <a:xfrm>
            <a:off x="1830388" y="4467226"/>
            <a:ext cx="1433512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 i="1">
                <a:solidFill>
                  <a:srgbClr val="000000"/>
                </a:solidFill>
              </a:rPr>
              <a:t>Rising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 i="1">
                <a:solidFill>
                  <a:srgbClr val="000000"/>
                </a:solidFill>
              </a:rPr>
              <a:t>levels in blood</a:t>
            </a:r>
            <a:endParaRPr lang="en-US" sz="1500" b="1">
              <a:solidFill>
                <a:srgbClr val="000000"/>
              </a:solidFill>
            </a:endParaRPr>
          </a:p>
        </p:txBody>
      </p:sp>
      <p:sp>
        <p:nvSpPr>
          <p:cNvPr id="582663" name="Line 7"/>
          <p:cNvSpPr>
            <a:spLocks noChangeShapeType="1"/>
          </p:cNvSpPr>
          <p:nvPr/>
        </p:nvSpPr>
        <p:spPr bwMode="auto">
          <a:xfrm>
            <a:off x="1854200" y="4392613"/>
            <a:ext cx="1466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2664" name="Rectangle 8"/>
          <p:cNvSpPr>
            <a:spLocks noChangeArrowheads="1"/>
          </p:cNvSpPr>
          <p:nvPr/>
        </p:nvSpPr>
        <p:spPr bwMode="auto">
          <a:xfrm>
            <a:off x="5372101" y="4740276"/>
            <a:ext cx="14716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HOMEOSTASIS</a:t>
            </a:r>
          </a:p>
        </p:txBody>
      </p:sp>
      <p:sp>
        <p:nvSpPr>
          <p:cNvPr id="582665" name="Line 9"/>
          <p:cNvSpPr>
            <a:spLocks noChangeShapeType="1"/>
          </p:cNvSpPr>
          <p:nvPr/>
        </p:nvSpPr>
        <p:spPr bwMode="auto">
          <a:xfrm>
            <a:off x="5397500" y="4983163"/>
            <a:ext cx="142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2666" name="Rectangle 10"/>
          <p:cNvSpPr>
            <a:spLocks noChangeArrowheads="1"/>
          </p:cNvSpPr>
          <p:nvPr/>
        </p:nvSpPr>
        <p:spPr bwMode="auto">
          <a:xfrm>
            <a:off x="5273676" y="5062538"/>
            <a:ext cx="1643063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Normal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levels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(8.5-11 mg/dl)</a:t>
            </a:r>
          </a:p>
        </p:txBody>
      </p:sp>
    </p:spTree>
    <p:extLst>
      <p:ext uri="{BB962C8B-B14F-4D97-AF65-F5344CB8AC3E}">
        <p14:creationId xmlns:p14="http://schemas.microsoft.com/office/powerpoint/2010/main" val="153528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7" name="Rectangle 3"/>
          <p:cNvSpPr>
            <a:spLocks noChangeArrowheads="1"/>
          </p:cNvSpPr>
          <p:nvPr/>
        </p:nvSpPr>
        <p:spPr bwMode="auto">
          <a:xfrm>
            <a:off x="9436101" y="6340475"/>
            <a:ext cx="11044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/>
              <a:t>Figure 10-10</a:t>
            </a:r>
          </a:p>
          <a:p>
            <a:r>
              <a:rPr lang="en-US" sz="1400" b="1" dirty="0"/>
              <a:t>3 of 13</a:t>
            </a:r>
          </a:p>
        </p:txBody>
      </p:sp>
      <p:pic>
        <p:nvPicPr>
          <p:cNvPr id="584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4" y="733426"/>
            <a:ext cx="8524875" cy="53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4709" name="Rectangle 5"/>
          <p:cNvSpPr>
            <a:spLocks noChangeArrowheads="1"/>
          </p:cNvSpPr>
          <p:nvPr/>
        </p:nvSpPr>
        <p:spPr bwMode="auto">
          <a:xfrm>
            <a:off x="2452688" y="1609726"/>
            <a:ext cx="1408112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Thyroid gland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produces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calcitonin</a:t>
            </a:r>
          </a:p>
        </p:txBody>
      </p:sp>
      <p:sp>
        <p:nvSpPr>
          <p:cNvPr id="584710" name="Rectangle 6"/>
          <p:cNvSpPr>
            <a:spLocks noChangeArrowheads="1"/>
          </p:cNvSpPr>
          <p:nvPr/>
        </p:nvSpPr>
        <p:spPr bwMode="auto">
          <a:xfrm>
            <a:off x="1779588" y="3940176"/>
            <a:ext cx="1585912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DISTURBED</a:t>
            </a:r>
          </a:p>
        </p:txBody>
      </p:sp>
      <p:sp>
        <p:nvSpPr>
          <p:cNvPr id="584711" name="Rectangle 7"/>
          <p:cNvSpPr>
            <a:spLocks noChangeArrowheads="1"/>
          </p:cNvSpPr>
          <p:nvPr/>
        </p:nvSpPr>
        <p:spPr bwMode="auto">
          <a:xfrm>
            <a:off x="1830388" y="4467226"/>
            <a:ext cx="1433512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 i="1">
                <a:solidFill>
                  <a:srgbClr val="000000"/>
                </a:solidFill>
              </a:rPr>
              <a:t>Rising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 i="1">
                <a:solidFill>
                  <a:srgbClr val="000000"/>
                </a:solidFill>
              </a:rPr>
              <a:t>levels in blood</a:t>
            </a:r>
            <a:endParaRPr lang="en-US" sz="1500" b="1">
              <a:solidFill>
                <a:srgbClr val="000000"/>
              </a:solidFill>
            </a:endParaRPr>
          </a:p>
        </p:txBody>
      </p:sp>
      <p:sp>
        <p:nvSpPr>
          <p:cNvPr id="584712" name="Line 8"/>
          <p:cNvSpPr>
            <a:spLocks noChangeShapeType="1"/>
          </p:cNvSpPr>
          <p:nvPr/>
        </p:nvSpPr>
        <p:spPr bwMode="auto">
          <a:xfrm>
            <a:off x="1854200" y="4392613"/>
            <a:ext cx="1466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4713" name="Rectangle 9"/>
          <p:cNvSpPr>
            <a:spLocks noChangeArrowheads="1"/>
          </p:cNvSpPr>
          <p:nvPr/>
        </p:nvSpPr>
        <p:spPr bwMode="auto">
          <a:xfrm>
            <a:off x="5372101" y="4740276"/>
            <a:ext cx="14716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HOMEOSTASIS</a:t>
            </a:r>
          </a:p>
        </p:txBody>
      </p:sp>
      <p:sp>
        <p:nvSpPr>
          <p:cNvPr id="584714" name="Line 10"/>
          <p:cNvSpPr>
            <a:spLocks noChangeShapeType="1"/>
          </p:cNvSpPr>
          <p:nvPr/>
        </p:nvSpPr>
        <p:spPr bwMode="auto">
          <a:xfrm>
            <a:off x="5397500" y="4983163"/>
            <a:ext cx="142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4715" name="Rectangle 11"/>
          <p:cNvSpPr>
            <a:spLocks noChangeArrowheads="1"/>
          </p:cNvSpPr>
          <p:nvPr/>
        </p:nvSpPr>
        <p:spPr bwMode="auto">
          <a:xfrm>
            <a:off x="5273676" y="5062538"/>
            <a:ext cx="1643063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Normal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levels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(8.5-11 mg/dl)</a:t>
            </a:r>
          </a:p>
        </p:txBody>
      </p:sp>
    </p:spTree>
    <p:extLst>
      <p:ext uri="{BB962C8B-B14F-4D97-AF65-F5344CB8AC3E}">
        <p14:creationId xmlns:p14="http://schemas.microsoft.com/office/powerpoint/2010/main" val="9883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4" y="733426"/>
            <a:ext cx="8524875" cy="53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6757" name="Rectangle 5"/>
          <p:cNvSpPr>
            <a:spLocks noChangeArrowheads="1"/>
          </p:cNvSpPr>
          <p:nvPr/>
        </p:nvSpPr>
        <p:spPr bwMode="auto">
          <a:xfrm>
            <a:off x="2452688" y="1609726"/>
            <a:ext cx="1408112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Thyroid gland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produces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calcitonin</a:t>
            </a:r>
          </a:p>
        </p:txBody>
      </p:sp>
      <p:sp>
        <p:nvSpPr>
          <p:cNvPr id="586758" name="Rectangle 6"/>
          <p:cNvSpPr>
            <a:spLocks noChangeArrowheads="1"/>
          </p:cNvSpPr>
          <p:nvPr/>
        </p:nvSpPr>
        <p:spPr bwMode="auto">
          <a:xfrm>
            <a:off x="5029201" y="923926"/>
            <a:ext cx="2195513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Increased excretion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of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in kidneys</a:t>
            </a:r>
          </a:p>
        </p:txBody>
      </p:sp>
      <p:sp>
        <p:nvSpPr>
          <p:cNvPr id="586759" name="Rectangle 7"/>
          <p:cNvSpPr>
            <a:spLocks noChangeArrowheads="1"/>
          </p:cNvSpPr>
          <p:nvPr/>
        </p:nvSpPr>
        <p:spPr bwMode="auto">
          <a:xfrm>
            <a:off x="1779588" y="3940176"/>
            <a:ext cx="1585912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DISTURBED</a:t>
            </a:r>
          </a:p>
        </p:txBody>
      </p:sp>
      <p:sp>
        <p:nvSpPr>
          <p:cNvPr id="586760" name="Rectangle 8"/>
          <p:cNvSpPr>
            <a:spLocks noChangeArrowheads="1"/>
          </p:cNvSpPr>
          <p:nvPr/>
        </p:nvSpPr>
        <p:spPr bwMode="auto">
          <a:xfrm>
            <a:off x="1830388" y="4467226"/>
            <a:ext cx="1433512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 i="1">
                <a:solidFill>
                  <a:srgbClr val="000000"/>
                </a:solidFill>
              </a:rPr>
              <a:t>Rising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 i="1">
                <a:solidFill>
                  <a:srgbClr val="000000"/>
                </a:solidFill>
              </a:rPr>
              <a:t>levels in blood</a:t>
            </a:r>
            <a:endParaRPr lang="en-US" sz="1500" b="1">
              <a:solidFill>
                <a:srgbClr val="000000"/>
              </a:solidFill>
            </a:endParaRPr>
          </a:p>
        </p:txBody>
      </p:sp>
      <p:sp>
        <p:nvSpPr>
          <p:cNvPr id="586761" name="Line 9"/>
          <p:cNvSpPr>
            <a:spLocks noChangeShapeType="1"/>
          </p:cNvSpPr>
          <p:nvPr/>
        </p:nvSpPr>
        <p:spPr bwMode="auto">
          <a:xfrm>
            <a:off x="1854200" y="4392613"/>
            <a:ext cx="1466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6762" name="Rectangle 10"/>
          <p:cNvSpPr>
            <a:spLocks noChangeArrowheads="1"/>
          </p:cNvSpPr>
          <p:nvPr/>
        </p:nvSpPr>
        <p:spPr bwMode="auto">
          <a:xfrm>
            <a:off x="5372101" y="4740276"/>
            <a:ext cx="14716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HOMEOSTASIS</a:t>
            </a:r>
          </a:p>
        </p:txBody>
      </p:sp>
      <p:sp>
        <p:nvSpPr>
          <p:cNvPr id="586763" name="Line 11"/>
          <p:cNvSpPr>
            <a:spLocks noChangeShapeType="1"/>
          </p:cNvSpPr>
          <p:nvPr/>
        </p:nvSpPr>
        <p:spPr bwMode="auto">
          <a:xfrm>
            <a:off x="5397500" y="4983163"/>
            <a:ext cx="142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6764" name="Rectangle 12"/>
          <p:cNvSpPr>
            <a:spLocks noChangeArrowheads="1"/>
          </p:cNvSpPr>
          <p:nvPr/>
        </p:nvSpPr>
        <p:spPr bwMode="auto">
          <a:xfrm>
            <a:off x="5273676" y="5062538"/>
            <a:ext cx="1643063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Normal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levels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(8.5-11 mg/dl)</a:t>
            </a:r>
          </a:p>
        </p:txBody>
      </p:sp>
    </p:spTree>
    <p:extLst>
      <p:ext uri="{BB962C8B-B14F-4D97-AF65-F5344CB8AC3E}">
        <p14:creationId xmlns:p14="http://schemas.microsoft.com/office/powerpoint/2010/main" val="29229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4" y="733426"/>
            <a:ext cx="8524875" cy="53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8805" name="Rectangle 5"/>
          <p:cNvSpPr>
            <a:spLocks noChangeArrowheads="1"/>
          </p:cNvSpPr>
          <p:nvPr/>
        </p:nvSpPr>
        <p:spPr bwMode="auto">
          <a:xfrm>
            <a:off x="2452688" y="1609726"/>
            <a:ext cx="1408112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Thyroid gland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produces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calcitonin</a:t>
            </a:r>
          </a:p>
        </p:txBody>
      </p:sp>
      <p:sp>
        <p:nvSpPr>
          <p:cNvPr id="588806" name="Rectangle 6"/>
          <p:cNvSpPr>
            <a:spLocks noChangeArrowheads="1"/>
          </p:cNvSpPr>
          <p:nvPr/>
        </p:nvSpPr>
        <p:spPr bwMode="auto">
          <a:xfrm>
            <a:off x="5029201" y="923926"/>
            <a:ext cx="2195513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Increased excretion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of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in kidneys</a:t>
            </a:r>
          </a:p>
        </p:txBody>
      </p:sp>
      <p:sp>
        <p:nvSpPr>
          <p:cNvPr id="588807" name="Rectangle 7"/>
          <p:cNvSpPr>
            <a:spLocks noChangeArrowheads="1"/>
          </p:cNvSpPr>
          <p:nvPr/>
        </p:nvSpPr>
        <p:spPr bwMode="auto">
          <a:xfrm>
            <a:off x="5041901" y="2124076"/>
            <a:ext cx="2182813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Calcium deposition in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bone (inhibition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of osteoclasts)</a:t>
            </a:r>
          </a:p>
        </p:txBody>
      </p:sp>
      <p:sp>
        <p:nvSpPr>
          <p:cNvPr id="588808" name="Rectangle 8"/>
          <p:cNvSpPr>
            <a:spLocks noChangeArrowheads="1"/>
          </p:cNvSpPr>
          <p:nvPr/>
        </p:nvSpPr>
        <p:spPr bwMode="auto">
          <a:xfrm>
            <a:off x="8377238" y="1717676"/>
            <a:ext cx="1370012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Blood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levels decline</a:t>
            </a:r>
          </a:p>
        </p:txBody>
      </p:sp>
      <p:sp>
        <p:nvSpPr>
          <p:cNvPr id="588809" name="Rectangle 9"/>
          <p:cNvSpPr>
            <a:spLocks noChangeArrowheads="1"/>
          </p:cNvSpPr>
          <p:nvPr/>
        </p:nvSpPr>
        <p:spPr bwMode="auto">
          <a:xfrm>
            <a:off x="1779588" y="3940176"/>
            <a:ext cx="1585912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DISTURBED</a:t>
            </a:r>
          </a:p>
        </p:txBody>
      </p:sp>
      <p:sp>
        <p:nvSpPr>
          <p:cNvPr id="588810" name="Rectangle 10"/>
          <p:cNvSpPr>
            <a:spLocks noChangeArrowheads="1"/>
          </p:cNvSpPr>
          <p:nvPr/>
        </p:nvSpPr>
        <p:spPr bwMode="auto">
          <a:xfrm>
            <a:off x="1830388" y="4467226"/>
            <a:ext cx="1433512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 i="1">
                <a:solidFill>
                  <a:srgbClr val="000000"/>
                </a:solidFill>
              </a:rPr>
              <a:t>Rising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 i="1">
                <a:solidFill>
                  <a:srgbClr val="000000"/>
                </a:solidFill>
              </a:rPr>
              <a:t>levels in blood</a:t>
            </a:r>
            <a:endParaRPr lang="en-US" sz="1500" b="1">
              <a:solidFill>
                <a:srgbClr val="000000"/>
              </a:solidFill>
            </a:endParaRPr>
          </a:p>
        </p:txBody>
      </p:sp>
      <p:sp>
        <p:nvSpPr>
          <p:cNvPr id="588811" name="Line 11"/>
          <p:cNvSpPr>
            <a:spLocks noChangeShapeType="1"/>
          </p:cNvSpPr>
          <p:nvPr/>
        </p:nvSpPr>
        <p:spPr bwMode="auto">
          <a:xfrm>
            <a:off x="1854200" y="4392613"/>
            <a:ext cx="1466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8812" name="Rectangle 12"/>
          <p:cNvSpPr>
            <a:spLocks noChangeArrowheads="1"/>
          </p:cNvSpPr>
          <p:nvPr/>
        </p:nvSpPr>
        <p:spPr bwMode="auto">
          <a:xfrm>
            <a:off x="5372101" y="4740276"/>
            <a:ext cx="14716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HOMEOSTASIS</a:t>
            </a:r>
          </a:p>
        </p:txBody>
      </p:sp>
      <p:sp>
        <p:nvSpPr>
          <p:cNvPr id="588813" name="Line 13"/>
          <p:cNvSpPr>
            <a:spLocks noChangeShapeType="1"/>
          </p:cNvSpPr>
          <p:nvPr/>
        </p:nvSpPr>
        <p:spPr bwMode="auto">
          <a:xfrm>
            <a:off x="5397500" y="4983163"/>
            <a:ext cx="142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8814" name="Rectangle 14"/>
          <p:cNvSpPr>
            <a:spLocks noChangeArrowheads="1"/>
          </p:cNvSpPr>
          <p:nvPr/>
        </p:nvSpPr>
        <p:spPr bwMode="auto">
          <a:xfrm>
            <a:off x="5273676" y="5062538"/>
            <a:ext cx="1643063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Normal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levels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(8.5-11 mg/dl)</a:t>
            </a:r>
          </a:p>
        </p:txBody>
      </p:sp>
    </p:spTree>
    <p:extLst>
      <p:ext uri="{BB962C8B-B14F-4D97-AF65-F5344CB8AC3E}">
        <p14:creationId xmlns:p14="http://schemas.microsoft.com/office/powerpoint/2010/main" val="1347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8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4" y="733426"/>
            <a:ext cx="8524875" cy="53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0853" name="Rectangle 5"/>
          <p:cNvSpPr>
            <a:spLocks noChangeArrowheads="1"/>
          </p:cNvSpPr>
          <p:nvPr/>
        </p:nvSpPr>
        <p:spPr bwMode="auto">
          <a:xfrm>
            <a:off x="2452688" y="1609726"/>
            <a:ext cx="1408112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Thyroid gland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produces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calcitonin</a:t>
            </a:r>
          </a:p>
        </p:txBody>
      </p:sp>
      <p:sp>
        <p:nvSpPr>
          <p:cNvPr id="590854" name="Rectangle 6"/>
          <p:cNvSpPr>
            <a:spLocks noChangeArrowheads="1"/>
          </p:cNvSpPr>
          <p:nvPr/>
        </p:nvSpPr>
        <p:spPr bwMode="auto">
          <a:xfrm>
            <a:off x="5029201" y="923926"/>
            <a:ext cx="2195513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Increased excretion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of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in kidneys</a:t>
            </a:r>
          </a:p>
        </p:txBody>
      </p:sp>
      <p:sp>
        <p:nvSpPr>
          <p:cNvPr id="590855" name="Rectangle 7"/>
          <p:cNvSpPr>
            <a:spLocks noChangeArrowheads="1"/>
          </p:cNvSpPr>
          <p:nvPr/>
        </p:nvSpPr>
        <p:spPr bwMode="auto">
          <a:xfrm>
            <a:off x="5041901" y="2124076"/>
            <a:ext cx="2182813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Calcium deposition in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bone (inhibition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of osteoclasts)</a:t>
            </a:r>
          </a:p>
        </p:txBody>
      </p:sp>
      <p:sp>
        <p:nvSpPr>
          <p:cNvPr id="590856" name="Rectangle 8"/>
          <p:cNvSpPr>
            <a:spLocks noChangeArrowheads="1"/>
          </p:cNvSpPr>
          <p:nvPr/>
        </p:nvSpPr>
        <p:spPr bwMode="auto">
          <a:xfrm>
            <a:off x="4991101" y="2928938"/>
            <a:ext cx="2246313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 i="1">
                <a:solidFill>
                  <a:srgbClr val="000000"/>
                </a:solidFill>
              </a:rPr>
              <a:t>Uncertain significance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 i="1">
                <a:solidFill>
                  <a:srgbClr val="000000"/>
                </a:solidFill>
              </a:rPr>
              <a:t>in a healthy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 i="1">
                <a:solidFill>
                  <a:srgbClr val="000000"/>
                </a:solidFill>
              </a:rPr>
              <a:t>nonpregnant adult</a:t>
            </a:r>
            <a:endParaRPr lang="en-US" sz="1500" b="1">
              <a:solidFill>
                <a:srgbClr val="000000"/>
              </a:solidFill>
            </a:endParaRPr>
          </a:p>
        </p:txBody>
      </p:sp>
      <p:sp>
        <p:nvSpPr>
          <p:cNvPr id="590857" name="Rectangle 9"/>
          <p:cNvSpPr>
            <a:spLocks noChangeArrowheads="1"/>
          </p:cNvSpPr>
          <p:nvPr/>
        </p:nvSpPr>
        <p:spPr bwMode="auto">
          <a:xfrm>
            <a:off x="8377238" y="1717676"/>
            <a:ext cx="1370012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Blood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levels decline</a:t>
            </a:r>
          </a:p>
        </p:txBody>
      </p:sp>
      <p:sp>
        <p:nvSpPr>
          <p:cNvPr id="590858" name="Rectangle 10"/>
          <p:cNvSpPr>
            <a:spLocks noChangeArrowheads="1"/>
          </p:cNvSpPr>
          <p:nvPr/>
        </p:nvSpPr>
        <p:spPr bwMode="auto">
          <a:xfrm>
            <a:off x="1779588" y="3940176"/>
            <a:ext cx="1585912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DISTURBED</a:t>
            </a:r>
          </a:p>
        </p:txBody>
      </p:sp>
      <p:sp>
        <p:nvSpPr>
          <p:cNvPr id="590859" name="Rectangle 11"/>
          <p:cNvSpPr>
            <a:spLocks noChangeArrowheads="1"/>
          </p:cNvSpPr>
          <p:nvPr/>
        </p:nvSpPr>
        <p:spPr bwMode="auto">
          <a:xfrm>
            <a:off x="1830388" y="4467226"/>
            <a:ext cx="1433512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 i="1">
                <a:solidFill>
                  <a:srgbClr val="000000"/>
                </a:solidFill>
              </a:rPr>
              <a:t>Rising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 i="1">
                <a:solidFill>
                  <a:srgbClr val="000000"/>
                </a:solidFill>
              </a:rPr>
              <a:t>levels in blood</a:t>
            </a:r>
            <a:endParaRPr lang="en-US" sz="1500" b="1">
              <a:solidFill>
                <a:srgbClr val="000000"/>
              </a:solidFill>
            </a:endParaRPr>
          </a:p>
        </p:txBody>
      </p:sp>
      <p:sp>
        <p:nvSpPr>
          <p:cNvPr id="590860" name="Line 12"/>
          <p:cNvSpPr>
            <a:spLocks noChangeShapeType="1"/>
          </p:cNvSpPr>
          <p:nvPr/>
        </p:nvSpPr>
        <p:spPr bwMode="auto">
          <a:xfrm>
            <a:off x="1854200" y="4392613"/>
            <a:ext cx="1466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0861" name="Rectangle 13"/>
          <p:cNvSpPr>
            <a:spLocks noChangeArrowheads="1"/>
          </p:cNvSpPr>
          <p:nvPr/>
        </p:nvSpPr>
        <p:spPr bwMode="auto">
          <a:xfrm>
            <a:off x="8866188" y="4219576"/>
            <a:ext cx="14589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RESTORED</a:t>
            </a:r>
          </a:p>
        </p:txBody>
      </p:sp>
      <p:sp>
        <p:nvSpPr>
          <p:cNvPr id="590862" name="Rectangle 14"/>
          <p:cNvSpPr>
            <a:spLocks noChangeArrowheads="1"/>
          </p:cNvSpPr>
          <p:nvPr/>
        </p:nvSpPr>
        <p:spPr bwMode="auto">
          <a:xfrm>
            <a:off x="5372101" y="4740276"/>
            <a:ext cx="14716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HOMEOSTASIS</a:t>
            </a:r>
          </a:p>
        </p:txBody>
      </p:sp>
      <p:sp>
        <p:nvSpPr>
          <p:cNvPr id="590863" name="Line 15"/>
          <p:cNvSpPr>
            <a:spLocks noChangeShapeType="1"/>
          </p:cNvSpPr>
          <p:nvPr/>
        </p:nvSpPr>
        <p:spPr bwMode="auto">
          <a:xfrm>
            <a:off x="5397500" y="4983163"/>
            <a:ext cx="142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0864" name="Rectangle 16"/>
          <p:cNvSpPr>
            <a:spLocks noChangeArrowheads="1"/>
          </p:cNvSpPr>
          <p:nvPr/>
        </p:nvSpPr>
        <p:spPr bwMode="auto">
          <a:xfrm>
            <a:off x="5273676" y="5062538"/>
            <a:ext cx="1643063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Normal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levels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(8.5-11 mg/dl)</a:t>
            </a:r>
          </a:p>
        </p:txBody>
      </p:sp>
    </p:spTree>
    <p:extLst>
      <p:ext uri="{BB962C8B-B14F-4D97-AF65-F5344CB8AC3E}">
        <p14:creationId xmlns:p14="http://schemas.microsoft.com/office/powerpoint/2010/main" val="27628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4" y="468314"/>
            <a:ext cx="8486775" cy="591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2901" name="Rectangle 5"/>
          <p:cNvSpPr>
            <a:spLocks noChangeArrowheads="1"/>
          </p:cNvSpPr>
          <p:nvPr/>
        </p:nvSpPr>
        <p:spPr bwMode="auto">
          <a:xfrm>
            <a:off x="5276851" y="906463"/>
            <a:ext cx="167481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HOMEOSTASIS</a:t>
            </a:r>
          </a:p>
        </p:txBody>
      </p:sp>
      <p:sp>
        <p:nvSpPr>
          <p:cNvPr id="592902" name="Line 6"/>
          <p:cNvSpPr>
            <a:spLocks noChangeShapeType="1"/>
          </p:cNvSpPr>
          <p:nvPr/>
        </p:nvSpPr>
        <p:spPr bwMode="auto">
          <a:xfrm>
            <a:off x="5378450" y="1136650"/>
            <a:ext cx="147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2903" name="Rectangle 7"/>
          <p:cNvSpPr>
            <a:spLocks noChangeArrowheads="1"/>
          </p:cNvSpPr>
          <p:nvPr/>
        </p:nvSpPr>
        <p:spPr bwMode="auto">
          <a:xfrm>
            <a:off x="5292726" y="1228726"/>
            <a:ext cx="16303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Normal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levels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(8.5-11 mg/dl)</a:t>
            </a:r>
          </a:p>
        </p:txBody>
      </p:sp>
      <p:sp>
        <p:nvSpPr>
          <p:cNvPr id="592904" name="Rectangle 8"/>
          <p:cNvSpPr>
            <a:spLocks noChangeArrowheads="1"/>
          </p:cNvSpPr>
          <p:nvPr/>
        </p:nvSpPr>
        <p:spPr bwMode="auto">
          <a:xfrm>
            <a:off x="1754188" y="1657351"/>
            <a:ext cx="1649412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DISTURBED</a:t>
            </a:r>
          </a:p>
        </p:txBody>
      </p:sp>
      <p:sp>
        <p:nvSpPr>
          <p:cNvPr id="592905" name="Rectangle 9"/>
          <p:cNvSpPr>
            <a:spLocks noChangeArrowheads="1"/>
          </p:cNvSpPr>
          <p:nvPr/>
        </p:nvSpPr>
        <p:spPr bwMode="auto">
          <a:xfrm>
            <a:off x="1766888" y="2171701"/>
            <a:ext cx="1598612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 i="1">
                <a:solidFill>
                  <a:srgbClr val="000000"/>
                </a:solidFill>
              </a:rPr>
              <a:t>Falling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 i="1">
                <a:solidFill>
                  <a:srgbClr val="000000"/>
                </a:solidFill>
              </a:rPr>
              <a:t>levels in blood</a:t>
            </a:r>
            <a:endParaRPr lang="en-US" sz="1500" b="1">
              <a:solidFill>
                <a:srgbClr val="000000"/>
              </a:solidFill>
            </a:endParaRPr>
          </a:p>
        </p:txBody>
      </p:sp>
      <p:sp>
        <p:nvSpPr>
          <p:cNvPr id="592906" name="Line 10"/>
          <p:cNvSpPr>
            <a:spLocks noChangeShapeType="1"/>
          </p:cNvSpPr>
          <p:nvPr/>
        </p:nvSpPr>
        <p:spPr bwMode="auto">
          <a:xfrm>
            <a:off x="1854200" y="2097088"/>
            <a:ext cx="1454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78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/>
              <a:t>Chemical Classification of Hormones </a:t>
            </a:r>
            <a:r>
              <a:rPr lang="en-US" altLang="en-US" sz="1200" b="1" dirty="0"/>
              <a:t>(continued)</a:t>
            </a: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2057400"/>
            <a:ext cx="6553200" cy="4114800"/>
          </a:xfrm>
        </p:spPr>
        <p:txBody>
          <a:bodyPr/>
          <a:lstStyle/>
          <a:p>
            <a:r>
              <a:rPr lang="en-US" altLang="en-US" dirty="0"/>
              <a:t>Lipids derived from cholesterol.</a:t>
            </a:r>
          </a:p>
          <a:p>
            <a:pPr lvl="1"/>
            <a:r>
              <a:rPr lang="en-US" altLang="en-US" dirty="0"/>
              <a:t>Are lipophilic hormones.</a:t>
            </a:r>
          </a:p>
          <a:p>
            <a:pPr lvl="2"/>
            <a:r>
              <a:rPr lang="en-US" altLang="en-US" dirty="0"/>
              <a:t>Testosterone.</a:t>
            </a:r>
          </a:p>
          <a:p>
            <a:pPr lvl="2"/>
            <a:r>
              <a:rPr lang="en-US" altLang="en-US" dirty="0"/>
              <a:t>Estradiol.</a:t>
            </a:r>
          </a:p>
          <a:p>
            <a:pPr lvl="2"/>
            <a:r>
              <a:rPr lang="en-US" altLang="en-US" dirty="0"/>
              <a:t>Cortisol.</a:t>
            </a:r>
          </a:p>
          <a:p>
            <a:pPr lvl="2"/>
            <a:r>
              <a:rPr lang="en-US" altLang="en-US" dirty="0"/>
              <a:t>Progesterone.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879436" y="58324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5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4" y="468314"/>
            <a:ext cx="8486775" cy="591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949" name="Rectangle 5"/>
          <p:cNvSpPr>
            <a:spLocks noChangeArrowheads="1"/>
          </p:cNvSpPr>
          <p:nvPr/>
        </p:nvSpPr>
        <p:spPr bwMode="auto">
          <a:xfrm>
            <a:off x="5276851" y="906463"/>
            <a:ext cx="167481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HOMEOSTASIS</a:t>
            </a:r>
          </a:p>
        </p:txBody>
      </p:sp>
      <p:sp>
        <p:nvSpPr>
          <p:cNvPr id="594950" name="Line 6"/>
          <p:cNvSpPr>
            <a:spLocks noChangeShapeType="1"/>
          </p:cNvSpPr>
          <p:nvPr/>
        </p:nvSpPr>
        <p:spPr bwMode="auto">
          <a:xfrm>
            <a:off x="5378450" y="1136650"/>
            <a:ext cx="147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4951" name="Rectangle 7"/>
          <p:cNvSpPr>
            <a:spLocks noChangeArrowheads="1"/>
          </p:cNvSpPr>
          <p:nvPr/>
        </p:nvSpPr>
        <p:spPr bwMode="auto">
          <a:xfrm>
            <a:off x="5292726" y="1228726"/>
            <a:ext cx="16303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Normal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levels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(8.5-11 mg/dl)</a:t>
            </a:r>
          </a:p>
        </p:txBody>
      </p:sp>
      <p:sp>
        <p:nvSpPr>
          <p:cNvPr id="594952" name="Rectangle 8"/>
          <p:cNvSpPr>
            <a:spLocks noChangeArrowheads="1"/>
          </p:cNvSpPr>
          <p:nvPr/>
        </p:nvSpPr>
        <p:spPr bwMode="auto">
          <a:xfrm>
            <a:off x="1754188" y="1657351"/>
            <a:ext cx="1649412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DISTURBED</a:t>
            </a:r>
          </a:p>
        </p:txBody>
      </p:sp>
      <p:sp>
        <p:nvSpPr>
          <p:cNvPr id="594953" name="Rectangle 9"/>
          <p:cNvSpPr>
            <a:spLocks noChangeArrowheads="1"/>
          </p:cNvSpPr>
          <p:nvPr/>
        </p:nvSpPr>
        <p:spPr bwMode="auto">
          <a:xfrm>
            <a:off x="1766888" y="2171701"/>
            <a:ext cx="1598612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 i="1">
                <a:solidFill>
                  <a:srgbClr val="000000"/>
                </a:solidFill>
              </a:rPr>
              <a:t>Falling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 i="1">
                <a:solidFill>
                  <a:srgbClr val="000000"/>
                </a:solidFill>
              </a:rPr>
              <a:t>levels in blood</a:t>
            </a:r>
            <a:endParaRPr lang="en-US" sz="1500" b="1">
              <a:solidFill>
                <a:srgbClr val="000000"/>
              </a:solidFill>
            </a:endParaRPr>
          </a:p>
        </p:txBody>
      </p:sp>
      <p:sp>
        <p:nvSpPr>
          <p:cNvPr id="594954" name="Line 10"/>
          <p:cNvSpPr>
            <a:spLocks noChangeShapeType="1"/>
          </p:cNvSpPr>
          <p:nvPr/>
        </p:nvSpPr>
        <p:spPr bwMode="auto">
          <a:xfrm>
            <a:off x="1854200" y="2097088"/>
            <a:ext cx="1454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4955" name="Rectangle 11"/>
          <p:cNvSpPr>
            <a:spLocks noChangeArrowheads="1"/>
          </p:cNvSpPr>
          <p:nvPr/>
        </p:nvSpPr>
        <p:spPr bwMode="auto">
          <a:xfrm>
            <a:off x="2376488" y="4000501"/>
            <a:ext cx="1643062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Parathyroid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glands secrete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parathyroid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hormone (PTH)</a:t>
            </a:r>
          </a:p>
        </p:txBody>
      </p:sp>
    </p:spTree>
    <p:extLst>
      <p:ext uri="{BB962C8B-B14F-4D97-AF65-F5344CB8AC3E}">
        <p14:creationId xmlns:p14="http://schemas.microsoft.com/office/powerpoint/2010/main" val="41253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9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4" y="468314"/>
            <a:ext cx="8486775" cy="591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6997" name="Rectangle 5"/>
          <p:cNvSpPr>
            <a:spLocks noChangeArrowheads="1"/>
          </p:cNvSpPr>
          <p:nvPr/>
        </p:nvSpPr>
        <p:spPr bwMode="auto">
          <a:xfrm>
            <a:off x="5276851" y="906463"/>
            <a:ext cx="167481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HOMEOSTASIS</a:t>
            </a:r>
          </a:p>
        </p:txBody>
      </p:sp>
      <p:sp>
        <p:nvSpPr>
          <p:cNvPr id="596998" name="Line 6"/>
          <p:cNvSpPr>
            <a:spLocks noChangeShapeType="1"/>
          </p:cNvSpPr>
          <p:nvPr/>
        </p:nvSpPr>
        <p:spPr bwMode="auto">
          <a:xfrm>
            <a:off x="5378450" y="1136650"/>
            <a:ext cx="147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6999" name="Rectangle 7"/>
          <p:cNvSpPr>
            <a:spLocks noChangeArrowheads="1"/>
          </p:cNvSpPr>
          <p:nvPr/>
        </p:nvSpPr>
        <p:spPr bwMode="auto">
          <a:xfrm>
            <a:off x="5292726" y="1228726"/>
            <a:ext cx="16303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Normal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levels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(8.5-11 mg/dl)</a:t>
            </a:r>
          </a:p>
        </p:txBody>
      </p:sp>
      <p:sp>
        <p:nvSpPr>
          <p:cNvPr id="597000" name="Rectangle 8"/>
          <p:cNvSpPr>
            <a:spLocks noChangeArrowheads="1"/>
          </p:cNvSpPr>
          <p:nvPr/>
        </p:nvSpPr>
        <p:spPr bwMode="auto">
          <a:xfrm>
            <a:off x="1754188" y="1657351"/>
            <a:ext cx="1649412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DISTURBED</a:t>
            </a:r>
          </a:p>
        </p:txBody>
      </p:sp>
      <p:sp>
        <p:nvSpPr>
          <p:cNvPr id="597001" name="Rectangle 9"/>
          <p:cNvSpPr>
            <a:spLocks noChangeArrowheads="1"/>
          </p:cNvSpPr>
          <p:nvPr/>
        </p:nvSpPr>
        <p:spPr bwMode="auto">
          <a:xfrm>
            <a:off x="1766888" y="2171701"/>
            <a:ext cx="1598612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 i="1">
                <a:solidFill>
                  <a:srgbClr val="000000"/>
                </a:solidFill>
              </a:rPr>
              <a:t>Falling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 i="1">
                <a:solidFill>
                  <a:srgbClr val="000000"/>
                </a:solidFill>
              </a:rPr>
              <a:t>levels in blood</a:t>
            </a:r>
            <a:endParaRPr lang="en-US" sz="1500" b="1">
              <a:solidFill>
                <a:srgbClr val="000000"/>
              </a:solidFill>
            </a:endParaRPr>
          </a:p>
        </p:txBody>
      </p:sp>
      <p:sp>
        <p:nvSpPr>
          <p:cNvPr id="597002" name="Line 10"/>
          <p:cNvSpPr>
            <a:spLocks noChangeShapeType="1"/>
          </p:cNvSpPr>
          <p:nvPr/>
        </p:nvSpPr>
        <p:spPr bwMode="auto">
          <a:xfrm>
            <a:off x="1854200" y="2097088"/>
            <a:ext cx="1454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7003" name="Rectangle 11"/>
          <p:cNvSpPr>
            <a:spLocks noChangeArrowheads="1"/>
          </p:cNvSpPr>
          <p:nvPr/>
        </p:nvSpPr>
        <p:spPr bwMode="auto">
          <a:xfrm>
            <a:off x="5030788" y="2719388"/>
            <a:ext cx="2163762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Release of stored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calcium from bone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(stimulation of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osteoclasts, inhibition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of osteoblasts)</a:t>
            </a:r>
          </a:p>
        </p:txBody>
      </p:sp>
      <p:sp>
        <p:nvSpPr>
          <p:cNvPr id="597004" name="Rectangle 12"/>
          <p:cNvSpPr>
            <a:spLocks noChangeArrowheads="1"/>
          </p:cNvSpPr>
          <p:nvPr/>
        </p:nvSpPr>
        <p:spPr bwMode="auto">
          <a:xfrm>
            <a:off x="2376488" y="4000501"/>
            <a:ext cx="1643062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Parathyroid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glands secrete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parathyroid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hormone (PTH)</a:t>
            </a:r>
          </a:p>
        </p:txBody>
      </p:sp>
    </p:spTree>
    <p:extLst>
      <p:ext uri="{BB962C8B-B14F-4D97-AF65-F5344CB8AC3E}">
        <p14:creationId xmlns:p14="http://schemas.microsoft.com/office/powerpoint/2010/main" val="142212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0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4" y="468314"/>
            <a:ext cx="8486775" cy="591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9045" name="Rectangle 5"/>
          <p:cNvSpPr>
            <a:spLocks noChangeArrowheads="1"/>
          </p:cNvSpPr>
          <p:nvPr/>
        </p:nvSpPr>
        <p:spPr bwMode="auto">
          <a:xfrm>
            <a:off x="5276851" y="906463"/>
            <a:ext cx="167481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HOMEOSTASIS</a:t>
            </a:r>
          </a:p>
        </p:txBody>
      </p:sp>
      <p:sp>
        <p:nvSpPr>
          <p:cNvPr id="599046" name="Line 6"/>
          <p:cNvSpPr>
            <a:spLocks noChangeShapeType="1"/>
          </p:cNvSpPr>
          <p:nvPr/>
        </p:nvSpPr>
        <p:spPr bwMode="auto">
          <a:xfrm>
            <a:off x="5378450" y="1136650"/>
            <a:ext cx="147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9047" name="Rectangle 7"/>
          <p:cNvSpPr>
            <a:spLocks noChangeArrowheads="1"/>
          </p:cNvSpPr>
          <p:nvPr/>
        </p:nvSpPr>
        <p:spPr bwMode="auto">
          <a:xfrm>
            <a:off x="5292726" y="1228726"/>
            <a:ext cx="16303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Normal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levels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(8.5-11 mg/dl)</a:t>
            </a:r>
          </a:p>
        </p:txBody>
      </p:sp>
      <p:sp>
        <p:nvSpPr>
          <p:cNvPr id="599048" name="Rectangle 8"/>
          <p:cNvSpPr>
            <a:spLocks noChangeArrowheads="1"/>
          </p:cNvSpPr>
          <p:nvPr/>
        </p:nvSpPr>
        <p:spPr bwMode="auto">
          <a:xfrm>
            <a:off x="1754188" y="1657351"/>
            <a:ext cx="1649412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DISTURBED</a:t>
            </a:r>
          </a:p>
        </p:txBody>
      </p:sp>
      <p:sp>
        <p:nvSpPr>
          <p:cNvPr id="599049" name="Rectangle 9"/>
          <p:cNvSpPr>
            <a:spLocks noChangeArrowheads="1"/>
          </p:cNvSpPr>
          <p:nvPr/>
        </p:nvSpPr>
        <p:spPr bwMode="auto">
          <a:xfrm>
            <a:off x="1766888" y="2171701"/>
            <a:ext cx="1598612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 i="1">
                <a:solidFill>
                  <a:srgbClr val="000000"/>
                </a:solidFill>
              </a:rPr>
              <a:t>Falling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 i="1">
                <a:solidFill>
                  <a:srgbClr val="000000"/>
                </a:solidFill>
              </a:rPr>
              <a:t>levels in blood</a:t>
            </a:r>
            <a:endParaRPr lang="en-US" sz="1500" b="1">
              <a:solidFill>
                <a:srgbClr val="000000"/>
              </a:solidFill>
            </a:endParaRPr>
          </a:p>
        </p:txBody>
      </p:sp>
      <p:sp>
        <p:nvSpPr>
          <p:cNvPr id="599050" name="Line 10"/>
          <p:cNvSpPr>
            <a:spLocks noChangeShapeType="1"/>
          </p:cNvSpPr>
          <p:nvPr/>
        </p:nvSpPr>
        <p:spPr bwMode="auto">
          <a:xfrm>
            <a:off x="1854200" y="2097088"/>
            <a:ext cx="1454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9051" name="Rectangle 11"/>
          <p:cNvSpPr>
            <a:spLocks noChangeArrowheads="1"/>
          </p:cNvSpPr>
          <p:nvPr/>
        </p:nvSpPr>
        <p:spPr bwMode="auto">
          <a:xfrm>
            <a:off x="5030788" y="2719388"/>
            <a:ext cx="2163762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Release of stored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calcium from bone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(stimulation of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osteoclasts, inhibition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of osteoblasts)</a:t>
            </a:r>
          </a:p>
        </p:txBody>
      </p:sp>
      <p:sp>
        <p:nvSpPr>
          <p:cNvPr id="599052" name="Rectangle 12"/>
          <p:cNvSpPr>
            <a:spLocks noChangeArrowheads="1"/>
          </p:cNvSpPr>
          <p:nvPr/>
        </p:nvSpPr>
        <p:spPr bwMode="auto">
          <a:xfrm>
            <a:off x="5068888" y="4017963"/>
            <a:ext cx="2163762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Enhanced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reabsorption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of calcium in kidneys</a:t>
            </a:r>
          </a:p>
        </p:txBody>
      </p:sp>
      <p:sp>
        <p:nvSpPr>
          <p:cNvPr id="599053" name="Rectangle 13"/>
          <p:cNvSpPr>
            <a:spLocks noChangeArrowheads="1"/>
          </p:cNvSpPr>
          <p:nvPr/>
        </p:nvSpPr>
        <p:spPr bwMode="auto">
          <a:xfrm>
            <a:off x="2376488" y="4000501"/>
            <a:ext cx="1643062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Parathyroid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glands secrete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parathyroid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hormone (PTH)</a:t>
            </a:r>
          </a:p>
        </p:txBody>
      </p:sp>
    </p:spTree>
    <p:extLst>
      <p:ext uri="{BB962C8B-B14F-4D97-AF65-F5344CB8AC3E}">
        <p14:creationId xmlns:p14="http://schemas.microsoft.com/office/powerpoint/2010/main" val="7315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0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4" y="468314"/>
            <a:ext cx="8486775" cy="591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1093" name="Rectangle 5"/>
          <p:cNvSpPr>
            <a:spLocks noChangeArrowheads="1"/>
          </p:cNvSpPr>
          <p:nvPr/>
        </p:nvSpPr>
        <p:spPr bwMode="auto">
          <a:xfrm>
            <a:off x="5276851" y="906463"/>
            <a:ext cx="167481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HOMEOSTASIS</a:t>
            </a:r>
          </a:p>
        </p:txBody>
      </p:sp>
      <p:sp>
        <p:nvSpPr>
          <p:cNvPr id="601094" name="Line 6"/>
          <p:cNvSpPr>
            <a:spLocks noChangeShapeType="1"/>
          </p:cNvSpPr>
          <p:nvPr/>
        </p:nvSpPr>
        <p:spPr bwMode="auto">
          <a:xfrm>
            <a:off x="5378450" y="1136650"/>
            <a:ext cx="147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1095" name="Rectangle 7"/>
          <p:cNvSpPr>
            <a:spLocks noChangeArrowheads="1"/>
          </p:cNvSpPr>
          <p:nvPr/>
        </p:nvSpPr>
        <p:spPr bwMode="auto">
          <a:xfrm>
            <a:off x="5292726" y="1228726"/>
            <a:ext cx="16303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Normal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levels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(8.5-11 mg/dl)</a:t>
            </a:r>
          </a:p>
        </p:txBody>
      </p:sp>
      <p:sp>
        <p:nvSpPr>
          <p:cNvPr id="601096" name="Rectangle 8"/>
          <p:cNvSpPr>
            <a:spLocks noChangeArrowheads="1"/>
          </p:cNvSpPr>
          <p:nvPr/>
        </p:nvSpPr>
        <p:spPr bwMode="auto">
          <a:xfrm>
            <a:off x="1754188" y="1657351"/>
            <a:ext cx="1649412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DISTURBED</a:t>
            </a:r>
          </a:p>
        </p:txBody>
      </p:sp>
      <p:sp>
        <p:nvSpPr>
          <p:cNvPr id="601097" name="Rectangle 9"/>
          <p:cNvSpPr>
            <a:spLocks noChangeArrowheads="1"/>
          </p:cNvSpPr>
          <p:nvPr/>
        </p:nvSpPr>
        <p:spPr bwMode="auto">
          <a:xfrm>
            <a:off x="1766888" y="2171701"/>
            <a:ext cx="1598612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 i="1">
                <a:solidFill>
                  <a:srgbClr val="000000"/>
                </a:solidFill>
              </a:rPr>
              <a:t>Falling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 i="1">
                <a:solidFill>
                  <a:srgbClr val="000000"/>
                </a:solidFill>
              </a:rPr>
              <a:t>levels in blood</a:t>
            </a:r>
            <a:endParaRPr lang="en-US" sz="1500" b="1">
              <a:solidFill>
                <a:srgbClr val="000000"/>
              </a:solidFill>
            </a:endParaRPr>
          </a:p>
        </p:txBody>
      </p:sp>
      <p:sp>
        <p:nvSpPr>
          <p:cNvPr id="601098" name="Line 10"/>
          <p:cNvSpPr>
            <a:spLocks noChangeShapeType="1"/>
          </p:cNvSpPr>
          <p:nvPr/>
        </p:nvSpPr>
        <p:spPr bwMode="auto">
          <a:xfrm>
            <a:off x="1854200" y="2097088"/>
            <a:ext cx="1454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1099" name="Rectangle 11"/>
          <p:cNvSpPr>
            <a:spLocks noChangeArrowheads="1"/>
          </p:cNvSpPr>
          <p:nvPr/>
        </p:nvSpPr>
        <p:spPr bwMode="auto">
          <a:xfrm>
            <a:off x="5030788" y="2719388"/>
            <a:ext cx="2163762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Release of stored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calcium from bone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(stimulation of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osteoclasts, inhibition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of osteoblasts)</a:t>
            </a:r>
          </a:p>
        </p:txBody>
      </p:sp>
      <p:sp>
        <p:nvSpPr>
          <p:cNvPr id="601100" name="Rectangle 12"/>
          <p:cNvSpPr>
            <a:spLocks noChangeArrowheads="1"/>
          </p:cNvSpPr>
          <p:nvPr/>
        </p:nvSpPr>
        <p:spPr bwMode="auto">
          <a:xfrm>
            <a:off x="5068888" y="4017963"/>
            <a:ext cx="2163762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Enhanced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reabsorption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of calcium in kidneys</a:t>
            </a:r>
          </a:p>
        </p:txBody>
      </p:sp>
      <p:sp>
        <p:nvSpPr>
          <p:cNvPr id="601101" name="Rectangle 13"/>
          <p:cNvSpPr>
            <a:spLocks noChangeArrowheads="1"/>
          </p:cNvSpPr>
          <p:nvPr/>
        </p:nvSpPr>
        <p:spPr bwMode="auto">
          <a:xfrm>
            <a:off x="5043488" y="4976813"/>
            <a:ext cx="2176462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Stimulation of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calcitriol production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at kidneys;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enhanced Ca</a:t>
            </a:r>
            <a:r>
              <a:rPr lang="en-US" sz="1500" b="1" baseline="30000">
                <a:solidFill>
                  <a:srgbClr val="000000"/>
                </a:solidFill>
              </a:rPr>
              <a:t>2+</a:t>
            </a:r>
            <a:r>
              <a:rPr lang="en-US" sz="1500" b="1">
                <a:solidFill>
                  <a:srgbClr val="000000"/>
                </a:solidFill>
              </a:rPr>
              <a:t>, PO</a:t>
            </a:r>
            <a:r>
              <a:rPr lang="en-US" sz="1500" b="1" baseline="-25000">
                <a:solidFill>
                  <a:srgbClr val="000000"/>
                </a:solidFill>
              </a:rPr>
              <a:t>4</a:t>
            </a:r>
            <a:r>
              <a:rPr lang="en-US" sz="1500" b="1" baseline="30000">
                <a:solidFill>
                  <a:srgbClr val="000000"/>
                </a:solidFill>
              </a:rPr>
              <a:t>3-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absorption by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digestive tract</a:t>
            </a:r>
          </a:p>
        </p:txBody>
      </p:sp>
      <p:sp>
        <p:nvSpPr>
          <p:cNvPr id="601102" name="Rectangle 14"/>
          <p:cNvSpPr>
            <a:spLocks noChangeArrowheads="1"/>
          </p:cNvSpPr>
          <p:nvPr/>
        </p:nvSpPr>
        <p:spPr bwMode="auto">
          <a:xfrm>
            <a:off x="2376488" y="4000501"/>
            <a:ext cx="1643062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Parathyroid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glands secrete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parathyroid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hormone (PTH)</a:t>
            </a:r>
          </a:p>
        </p:txBody>
      </p:sp>
      <p:sp>
        <p:nvSpPr>
          <p:cNvPr id="601103" name="Rectangle 15"/>
          <p:cNvSpPr>
            <a:spLocks noChangeArrowheads="1"/>
          </p:cNvSpPr>
          <p:nvPr/>
        </p:nvSpPr>
        <p:spPr bwMode="auto">
          <a:xfrm>
            <a:off x="8364538" y="4025901"/>
            <a:ext cx="1420812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Blood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levels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increase</a:t>
            </a:r>
          </a:p>
        </p:txBody>
      </p:sp>
    </p:spTree>
    <p:extLst>
      <p:ext uri="{BB962C8B-B14F-4D97-AF65-F5344CB8AC3E}">
        <p14:creationId xmlns:p14="http://schemas.microsoft.com/office/powerpoint/2010/main" val="24687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1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4" y="468314"/>
            <a:ext cx="8486775" cy="591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3141" name="Rectangle 5"/>
          <p:cNvSpPr>
            <a:spLocks noChangeArrowheads="1"/>
          </p:cNvSpPr>
          <p:nvPr/>
        </p:nvSpPr>
        <p:spPr bwMode="auto">
          <a:xfrm>
            <a:off x="5276851" y="906463"/>
            <a:ext cx="167481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HOMEOSTASIS</a:t>
            </a:r>
          </a:p>
        </p:txBody>
      </p:sp>
      <p:sp>
        <p:nvSpPr>
          <p:cNvPr id="603142" name="Line 6"/>
          <p:cNvSpPr>
            <a:spLocks noChangeShapeType="1"/>
          </p:cNvSpPr>
          <p:nvPr/>
        </p:nvSpPr>
        <p:spPr bwMode="auto">
          <a:xfrm>
            <a:off x="5378450" y="1136650"/>
            <a:ext cx="147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3143" name="Rectangle 7"/>
          <p:cNvSpPr>
            <a:spLocks noChangeArrowheads="1"/>
          </p:cNvSpPr>
          <p:nvPr/>
        </p:nvSpPr>
        <p:spPr bwMode="auto">
          <a:xfrm>
            <a:off x="5292726" y="1228726"/>
            <a:ext cx="16303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Normal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levels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(8.5-11 mg/dl)</a:t>
            </a:r>
          </a:p>
        </p:txBody>
      </p:sp>
      <p:sp>
        <p:nvSpPr>
          <p:cNvPr id="603144" name="Rectangle 8"/>
          <p:cNvSpPr>
            <a:spLocks noChangeArrowheads="1"/>
          </p:cNvSpPr>
          <p:nvPr/>
        </p:nvSpPr>
        <p:spPr bwMode="auto">
          <a:xfrm>
            <a:off x="8802688" y="1928813"/>
            <a:ext cx="1522412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RESTORED</a:t>
            </a:r>
          </a:p>
        </p:txBody>
      </p:sp>
      <p:sp>
        <p:nvSpPr>
          <p:cNvPr id="603145" name="Rectangle 9"/>
          <p:cNvSpPr>
            <a:spLocks noChangeArrowheads="1"/>
          </p:cNvSpPr>
          <p:nvPr/>
        </p:nvSpPr>
        <p:spPr bwMode="auto">
          <a:xfrm>
            <a:off x="1754188" y="1657351"/>
            <a:ext cx="1649412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DISTURBED</a:t>
            </a:r>
          </a:p>
        </p:txBody>
      </p:sp>
      <p:sp>
        <p:nvSpPr>
          <p:cNvPr id="603146" name="Rectangle 10"/>
          <p:cNvSpPr>
            <a:spLocks noChangeArrowheads="1"/>
          </p:cNvSpPr>
          <p:nvPr/>
        </p:nvSpPr>
        <p:spPr bwMode="auto">
          <a:xfrm>
            <a:off x="1766888" y="2171701"/>
            <a:ext cx="1598612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 i="1">
                <a:solidFill>
                  <a:srgbClr val="000000"/>
                </a:solidFill>
              </a:rPr>
              <a:t>Falling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 i="1">
                <a:solidFill>
                  <a:srgbClr val="000000"/>
                </a:solidFill>
              </a:rPr>
              <a:t>levels in blood</a:t>
            </a:r>
            <a:endParaRPr lang="en-US" sz="1500" b="1">
              <a:solidFill>
                <a:srgbClr val="000000"/>
              </a:solidFill>
            </a:endParaRPr>
          </a:p>
        </p:txBody>
      </p:sp>
      <p:sp>
        <p:nvSpPr>
          <p:cNvPr id="603147" name="Line 11"/>
          <p:cNvSpPr>
            <a:spLocks noChangeShapeType="1"/>
          </p:cNvSpPr>
          <p:nvPr/>
        </p:nvSpPr>
        <p:spPr bwMode="auto">
          <a:xfrm>
            <a:off x="1854200" y="2097088"/>
            <a:ext cx="1454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3148" name="Rectangle 12"/>
          <p:cNvSpPr>
            <a:spLocks noChangeArrowheads="1"/>
          </p:cNvSpPr>
          <p:nvPr/>
        </p:nvSpPr>
        <p:spPr bwMode="auto">
          <a:xfrm>
            <a:off x="5030788" y="2719388"/>
            <a:ext cx="2163762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Release of stored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calcium from bone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(stimulation of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osteoclasts, inhibition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of osteoblasts)</a:t>
            </a:r>
          </a:p>
        </p:txBody>
      </p:sp>
      <p:sp>
        <p:nvSpPr>
          <p:cNvPr id="603149" name="Rectangle 13"/>
          <p:cNvSpPr>
            <a:spLocks noChangeArrowheads="1"/>
          </p:cNvSpPr>
          <p:nvPr/>
        </p:nvSpPr>
        <p:spPr bwMode="auto">
          <a:xfrm>
            <a:off x="5068888" y="4017963"/>
            <a:ext cx="2163762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Enhanced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reabsorption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of calcium in kidneys</a:t>
            </a:r>
          </a:p>
        </p:txBody>
      </p:sp>
      <p:sp>
        <p:nvSpPr>
          <p:cNvPr id="603150" name="Rectangle 14"/>
          <p:cNvSpPr>
            <a:spLocks noChangeArrowheads="1"/>
          </p:cNvSpPr>
          <p:nvPr/>
        </p:nvSpPr>
        <p:spPr bwMode="auto">
          <a:xfrm>
            <a:off x="5043488" y="4976813"/>
            <a:ext cx="2176462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Stimulation of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calcitriol production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at kidneys;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enhanced Ca</a:t>
            </a:r>
            <a:r>
              <a:rPr lang="en-US" sz="1500" b="1" baseline="30000">
                <a:solidFill>
                  <a:srgbClr val="000000"/>
                </a:solidFill>
              </a:rPr>
              <a:t>2+</a:t>
            </a:r>
            <a:r>
              <a:rPr lang="en-US" sz="1500" b="1">
                <a:solidFill>
                  <a:srgbClr val="000000"/>
                </a:solidFill>
              </a:rPr>
              <a:t>, PO</a:t>
            </a:r>
            <a:r>
              <a:rPr lang="en-US" sz="1500" b="1" baseline="-25000">
                <a:solidFill>
                  <a:srgbClr val="000000"/>
                </a:solidFill>
              </a:rPr>
              <a:t>4</a:t>
            </a:r>
            <a:r>
              <a:rPr lang="en-US" sz="1500" b="1" baseline="30000">
                <a:solidFill>
                  <a:srgbClr val="000000"/>
                </a:solidFill>
              </a:rPr>
              <a:t>3-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absorption by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digestive tract</a:t>
            </a:r>
          </a:p>
        </p:txBody>
      </p:sp>
      <p:sp>
        <p:nvSpPr>
          <p:cNvPr id="603151" name="Rectangle 15"/>
          <p:cNvSpPr>
            <a:spLocks noChangeArrowheads="1"/>
          </p:cNvSpPr>
          <p:nvPr/>
        </p:nvSpPr>
        <p:spPr bwMode="auto">
          <a:xfrm>
            <a:off x="2376488" y="4000501"/>
            <a:ext cx="1643062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Parathyroid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glands secrete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parathyroid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hormone (PTH)</a:t>
            </a:r>
          </a:p>
        </p:txBody>
      </p:sp>
      <p:sp>
        <p:nvSpPr>
          <p:cNvPr id="603152" name="Rectangle 16"/>
          <p:cNvSpPr>
            <a:spLocks noChangeArrowheads="1"/>
          </p:cNvSpPr>
          <p:nvPr/>
        </p:nvSpPr>
        <p:spPr bwMode="auto">
          <a:xfrm>
            <a:off x="8364538" y="4025901"/>
            <a:ext cx="1420812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Blood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levels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</a:rPr>
              <a:t>increase</a:t>
            </a:r>
          </a:p>
        </p:txBody>
      </p:sp>
    </p:spTree>
    <p:extLst>
      <p:ext uri="{BB962C8B-B14F-4D97-AF65-F5344CB8AC3E}">
        <p14:creationId xmlns:p14="http://schemas.microsoft.com/office/powerpoint/2010/main" val="31140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1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1" y="328614"/>
            <a:ext cx="5788958" cy="645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5189" name="Rectangle 5"/>
          <p:cNvSpPr>
            <a:spLocks noChangeArrowheads="1"/>
          </p:cNvSpPr>
          <p:nvPr/>
        </p:nvSpPr>
        <p:spPr bwMode="auto">
          <a:xfrm>
            <a:off x="3735388" y="900113"/>
            <a:ext cx="91281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Thyroid gland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produces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calcitonin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05190" name="Rectangle 6"/>
          <p:cNvSpPr>
            <a:spLocks noChangeArrowheads="1"/>
          </p:cNvSpPr>
          <p:nvPr/>
        </p:nvSpPr>
        <p:spPr bwMode="auto">
          <a:xfrm>
            <a:off x="5411788" y="455613"/>
            <a:ext cx="142081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Increased excretion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of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in kidneys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05191" name="Rectangle 7"/>
          <p:cNvSpPr>
            <a:spLocks noChangeArrowheads="1"/>
          </p:cNvSpPr>
          <p:nvPr/>
        </p:nvSpPr>
        <p:spPr bwMode="auto">
          <a:xfrm>
            <a:off x="5411788" y="1236663"/>
            <a:ext cx="142081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Calcium deposition in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bone (inhibition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of osteoclasts)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05192" name="Rectangle 8"/>
          <p:cNvSpPr>
            <a:spLocks noChangeArrowheads="1"/>
          </p:cNvSpPr>
          <p:nvPr/>
        </p:nvSpPr>
        <p:spPr bwMode="auto">
          <a:xfrm>
            <a:off x="5411788" y="1763713"/>
            <a:ext cx="142081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 i="1">
                <a:solidFill>
                  <a:srgbClr val="000000"/>
                </a:solidFill>
              </a:rPr>
              <a:t>Uncertain significance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 i="1">
                <a:solidFill>
                  <a:srgbClr val="000000"/>
                </a:solidFill>
              </a:rPr>
              <a:t>in a healthy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 i="1">
                <a:solidFill>
                  <a:srgbClr val="000000"/>
                </a:solidFill>
              </a:rPr>
              <a:t>nonpregnant adult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05193" name="Rectangle 9"/>
          <p:cNvSpPr>
            <a:spLocks noChangeArrowheads="1"/>
          </p:cNvSpPr>
          <p:nvPr/>
        </p:nvSpPr>
        <p:spPr bwMode="auto">
          <a:xfrm>
            <a:off x="7589838" y="969963"/>
            <a:ext cx="91281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Blood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levels decline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05194" name="Rectangle 10"/>
          <p:cNvSpPr>
            <a:spLocks noChangeArrowheads="1"/>
          </p:cNvSpPr>
          <p:nvPr/>
        </p:nvSpPr>
        <p:spPr bwMode="auto">
          <a:xfrm>
            <a:off x="3354388" y="2417763"/>
            <a:ext cx="912812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DISTURBED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05195" name="Rectangle 11"/>
          <p:cNvSpPr>
            <a:spLocks noChangeArrowheads="1"/>
          </p:cNvSpPr>
          <p:nvPr/>
        </p:nvSpPr>
        <p:spPr bwMode="auto">
          <a:xfrm>
            <a:off x="3341688" y="2754313"/>
            <a:ext cx="912812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 i="1">
                <a:solidFill>
                  <a:srgbClr val="000000"/>
                </a:solidFill>
              </a:rPr>
              <a:t>Rising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 i="1">
                <a:solidFill>
                  <a:srgbClr val="000000"/>
                </a:solidFill>
              </a:rPr>
              <a:t>levels in blood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05196" name="Line 12"/>
          <p:cNvSpPr>
            <a:spLocks noChangeShapeType="1"/>
          </p:cNvSpPr>
          <p:nvPr/>
        </p:nvSpPr>
        <p:spPr bwMode="auto">
          <a:xfrm>
            <a:off x="3340100" y="2717800"/>
            <a:ext cx="946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5197" name="Rectangle 13"/>
          <p:cNvSpPr>
            <a:spLocks noChangeArrowheads="1"/>
          </p:cNvSpPr>
          <p:nvPr/>
        </p:nvSpPr>
        <p:spPr bwMode="auto">
          <a:xfrm>
            <a:off x="7926388" y="2608263"/>
            <a:ext cx="912812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RESTORED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05198" name="Rectangle 14"/>
          <p:cNvSpPr>
            <a:spLocks noChangeArrowheads="1"/>
          </p:cNvSpPr>
          <p:nvPr/>
        </p:nvSpPr>
        <p:spPr bwMode="auto">
          <a:xfrm>
            <a:off x="5657851" y="2951163"/>
            <a:ext cx="912813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HOMEOSTASIS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05199" name="Line 15"/>
          <p:cNvSpPr>
            <a:spLocks noChangeShapeType="1"/>
          </p:cNvSpPr>
          <p:nvPr/>
        </p:nvSpPr>
        <p:spPr bwMode="auto">
          <a:xfrm>
            <a:off x="5632450" y="3092450"/>
            <a:ext cx="952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5200" name="Rectangle 16"/>
          <p:cNvSpPr>
            <a:spLocks noChangeArrowheads="1"/>
          </p:cNvSpPr>
          <p:nvPr/>
        </p:nvSpPr>
        <p:spPr bwMode="auto">
          <a:xfrm>
            <a:off x="5597526" y="3146426"/>
            <a:ext cx="10207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Normal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levels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(8.5-11 mg/dl)</a:t>
            </a:r>
          </a:p>
        </p:txBody>
      </p:sp>
      <p:sp>
        <p:nvSpPr>
          <p:cNvPr id="605201" name="Rectangle 17"/>
          <p:cNvSpPr>
            <a:spLocks noChangeArrowheads="1"/>
          </p:cNvSpPr>
          <p:nvPr/>
        </p:nvSpPr>
        <p:spPr bwMode="auto">
          <a:xfrm>
            <a:off x="7913688" y="3605213"/>
            <a:ext cx="912812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RESTORED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05202" name="Rectangle 18"/>
          <p:cNvSpPr>
            <a:spLocks noChangeArrowheads="1"/>
          </p:cNvSpPr>
          <p:nvPr/>
        </p:nvSpPr>
        <p:spPr bwMode="auto">
          <a:xfrm>
            <a:off x="3354388" y="3435351"/>
            <a:ext cx="91281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DISTURBED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05203" name="Rectangle 19"/>
          <p:cNvSpPr>
            <a:spLocks noChangeArrowheads="1"/>
          </p:cNvSpPr>
          <p:nvPr/>
        </p:nvSpPr>
        <p:spPr bwMode="auto">
          <a:xfrm>
            <a:off x="3341688" y="3771901"/>
            <a:ext cx="91281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 i="1">
                <a:solidFill>
                  <a:srgbClr val="000000"/>
                </a:solidFill>
              </a:rPr>
              <a:t>Falling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 i="1">
                <a:solidFill>
                  <a:srgbClr val="000000"/>
                </a:solidFill>
              </a:rPr>
              <a:t>levels in blood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05204" name="Line 20"/>
          <p:cNvSpPr>
            <a:spLocks noChangeShapeType="1"/>
          </p:cNvSpPr>
          <p:nvPr/>
        </p:nvSpPr>
        <p:spPr bwMode="auto">
          <a:xfrm>
            <a:off x="3340100" y="3735388"/>
            <a:ext cx="946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5205" name="Rectangle 21"/>
          <p:cNvSpPr>
            <a:spLocks noChangeArrowheads="1"/>
          </p:cNvSpPr>
          <p:nvPr/>
        </p:nvSpPr>
        <p:spPr bwMode="auto">
          <a:xfrm>
            <a:off x="5386388" y="4113213"/>
            <a:ext cx="143986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Release of stored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calcium from bone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(stimulation of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osteoclasts, inhibition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of osteoblasts)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05206" name="Rectangle 22"/>
          <p:cNvSpPr>
            <a:spLocks noChangeArrowheads="1"/>
          </p:cNvSpPr>
          <p:nvPr/>
        </p:nvSpPr>
        <p:spPr bwMode="auto">
          <a:xfrm>
            <a:off x="5399088" y="4970463"/>
            <a:ext cx="14398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Enhanced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reabsorption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of calcium in kidneys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05207" name="Rectangle 23"/>
          <p:cNvSpPr>
            <a:spLocks noChangeArrowheads="1"/>
          </p:cNvSpPr>
          <p:nvPr/>
        </p:nvSpPr>
        <p:spPr bwMode="auto">
          <a:xfrm>
            <a:off x="5399088" y="5573713"/>
            <a:ext cx="1439862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Stimulation of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calcitriol production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at kidneys;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enhanced Ca</a:t>
            </a:r>
            <a:r>
              <a:rPr lang="en-US" sz="1000" b="1" baseline="30000">
                <a:solidFill>
                  <a:srgbClr val="000000"/>
                </a:solidFill>
              </a:rPr>
              <a:t>2+</a:t>
            </a:r>
            <a:r>
              <a:rPr lang="en-US" sz="1000" b="1">
                <a:solidFill>
                  <a:srgbClr val="000000"/>
                </a:solidFill>
              </a:rPr>
              <a:t>, PO</a:t>
            </a:r>
            <a:r>
              <a:rPr lang="en-US" sz="1000" b="1" baseline="-25000">
                <a:solidFill>
                  <a:srgbClr val="000000"/>
                </a:solidFill>
              </a:rPr>
              <a:t>4</a:t>
            </a:r>
            <a:r>
              <a:rPr lang="en-US" sz="1000" b="1" baseline="30000">
                <a:solidFill>
                  <a:srgbClr val="000000"/>
                </a:solidFill>
              </a:rPr>
              <a:t>3-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absorption by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digestive tract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05208" name="Rectangle 24"/>
          <p:cNvSpPr>
            <a:spLocks noChangeArrowheads="1"/>
          </p:cNvSpPr>
          <p:nvPr/>
        </p:nvSpPr>
        <p:spPr bwMode="auto">
          <a:xfrm>
            <a:off x="3684588" y="4953001"/>
            <a:ext cx="1046162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Parathyroid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glands secrete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parathyroid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hormone (PTH)</a:t>
            </a:r>
          </a:p>
        </p:txBody>
      </p:sp>
      <p:sp>
        <p:nvSpPr>
          <p:cNvPr id="605209" name="Rectangle 25"/>
          <p:cNvSpPr>
            <a:spLocks noChangeArrowheads="1"/>
          </p:cNvSpPr>
          <p:nvPr/>
        </p:nvSpPr>
        <p:spPr bwMode="auto">
          <a:xfrm>
            <a:off x="7589838" y="4965701"/>
            <a:ext cx="912812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Blood calcium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levels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increase</a:t>
            </a:r>
          </a:p>
        </p:txBody>
      </p:sp>
    </p:spTree>
    <p:extLst>
      <p:ext uri="{BB962C8B-B14F-4D97-AF65-F5344CB8AC3E}">
        <p14:creationId xmlns:p14="http://schemas.microsoft.com/office/powerpoint/2010/main" val="36800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2154" y="0"/>
            <a:ext cx="2973294" cy="717176"/>
          </a:xfrm>
        </p:spPr>
        <p:txBody>
          <a:bodyPr/>
          <a:lstStyle/>
          <a:p>
            <a:r>
              <a:rPr lang="en-US" altLang="en-US" sz="3600" b="1" dirty="0"/>
              <a:t>Pineal Gland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76" y="591671"/>
            <a:ext cx="5311589" cy="6266329"/>
          </a:xfrm>
        </p:spPr>
        <p:txBody>
          <a:bodyPr>
            <a:noAutofit/>
          </a:bodyPr>
          <a:lstStyle/>
          <a:p>
            <a:r>
              <a:rPr lang="en-US" altLang="en-US" dirty="0"/>
              <a:t>Secretes melatonin:</a:t>
            </a:r>
          </a:p>
          <a:p>
            <a:pPr lvl="1"/>
            <a:r>
              <a:rPr lang="en-US" altLang="en-US" sz="2800" dirty="0"/>
              <a:t>Production stimulated by the </a:t>
            </a:r>
            <a:r>
              <a:rPr lang="en-US" altLang="en-US" sz="2800" dirty="0" err="1"/>
              <a:t>suprachiasmatic</a:t>
            </a:r>
            <a:r>
              <a:rPr lang="en-US" altLang="en-US" sz="2800" dirty="0"/>
              <a:t> nucleus (SCN) in hypothalamus.</a:t>
            </a:r>
          </a:p>
          <a:p>
            <a:pPr lvl="2"/>
            <a:r>
              <a:rPr lang="en-US" altLang="en-US" sz="2800" dirty="0"/>
              <a:t>SCN is primary center for circadian rhythms.</a:t>
            </a:r>
          </a:p>
          <a:p>
            <a:pPr lvl="2"/>
            <a:r>
              <a:rPr lang="en-US" altLang="en-US" sz="2800" dirty="0"/>
              <a:t>Light/dark changes required to synchronize.</a:t>
            </a:r>
          </a:p>
          <a:p>
            <a:pPr lvl="2"/>
            <a:r>
              <a:rPr lang="en-US" altLang="en-US" sz="2800" dirty="0"/>
              <a:t>Melatonin secretion increases with darkness and peaks in middle of night.</a:t>
            </a:r>
          </a:p>
          <a:p>
            <a:pPr lvl="1"/>
            <a:r>
              <a:rPr lang="en-US" altLang="en-US" sz="2800" dirty="0"/>
              <a:t>May inhibit </a:t>
            </a:r>
            <a:r>
              <a:rPr lang="en-US" altLang="en-US" sz="2800" dirty="0" err="1"/>
              <a:t>GnRH</a:t>
            </a:r>
            <a:r>
              <a:rPr lang="en-US" altLang="en-US" sz="2800" dirty="0"/>
              <a:t>.</a:t>
            </a:r>
          </a:p>
          <a:p>
            <a:pPr lvl="1"/>
            <a:r>
              <a:rPr lang="en-US" altLang="en-US" sz="2800" dirty="0"/>
              <a:t>May function in the onset of puberty (controversial).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565" y="933185"/>
            <a:ext cx="6785436" cy="50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5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Pancreas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9315" y="2328209"/>
            <a:ext cx="9272120" cy="3232150"/>
          </a:xfrm>
        </p:spPr>
        <p:txBody>
          <a:bodyPr>
            <a:normAutofit/>
          </a:bodyPr>
          <a:lstStyle/>
          <a:p>
            <a:pPr lvl="1"/>
            <a:r>
              <a:rPr lang="en-US" sz="3600" dirty="0" smtClean="0"/>
              <a:t>Lies </a:t>
            </a:r>
            <a:r>
              <a:rPr lang="en-US" sz="3600" dirty="0"/>
              <a:t>behind stomach and beneath liver</a:t>
            </a:r>
          </a:p>
          <a:p>
            <a:pPr lvl="1"/>
            <a:r>
              <a:rPr lang="en-US" sz="3600" dirty="0"/>
              <a:t>Endocrine cells organized into </a:t>
            </a:r>
            <a:r>
              <a:rPr lang="en-US" sz="3600" i="1" dirty="0"/>
              <a:t>islets of Langerhans</a:t>
            </a:r>
            <a:endParaRPr lang="en-US" sz="3600" dirty="0"/>
          </a:p>
          <a:p>
            <a:pPr lvl="1"/>
            <a:r>
              <a:rPr lang="en-US" sz="3600" dirty="0"/>
              <a:t>Islet cells secrete </a:t>
            </a:r>
            <a:r>
              <a:rPr lang="en-US" sz="3600" i="1" dirty="0"/>
              <a:t>insulin</a:t>
            </a:r>
            <a:r>
              <a:rPr lang="en-US" sz="3600" dirty="0"/>
              <a:t> and </a:t>
            </a:r>
            <a:r>
              <a:rPr lang="en-US" sz="3600" i="1" dirty="0"/>
              <a:t>glucagon</a:t>
            </a:r>
          </a:p>
        </p:txBody>
      </p:sp>
    </p:spTree>
    <p:extLst>
      <p:ext uri="{BB962C8B-B14F-4D97-AF65-F5344CB8AC3E}">
        <p14:creationId xmlns:p14="http://schemas.microsoft.com/office/powerpoint/2010/main" val="111735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/>
              <a:t>Pancreatic Islets (Islets of Langerhans)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3773" y="1624084"/>
            <a:ext cx="6837528" cy="505080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Alpha cells secrete glucagon.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Stimulus is decrease in blood [glucose].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Stimulates </a:t>
            </a:r>
            <a:r>
              <a:rPr lang="en-US" altLang="en-US" sz="2800" dirty="0" err="1"/>
              <a:t>glycogenolysis</a:t>
            </a:r>
            <a:r>
              <a:rPr lang="en-US" altLang="en-US" sz="2800" dirty="0"/>
              <a:t> and lipolysis.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Stimulates conversion of fatty acids to ketones.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Beta cells secrete insulin.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Stimulus is increase in blood [glucose].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Promotes entry of glucose into cells.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Converts glucose to glycogen and fat.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Aids entry of amino acids into cells.</a:t>
            </a:r>
          </a:p>
        </p:txBody>
      </p:sp>
      <p:pic>
        <p:nvPicPr>
          <p:cNvPr id="112646" name="Picture 6" descr="11_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 r="6493"/>
          <a:stretch>
            <a:fillRect/>
          </a:stretch>
        </p:blipFill>
        <p:spPr bwMode="auto">
          <a:xfrm>
            <a:off x="6860360" y="940558"/>
            <a:ext cx="5178529" cy="533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0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976" y="46037"/>
            <a:ext cx="10515600" cy="1325563"/>
          </a:xfrm>
        </p:spPr>
        <p:txBody>
          <a:bodyPr/>
          <a:lstStyle/>
          <a:p>
            <a:r>
              <a:rPr lang="en-US" dirty="0"/>
              <a:t>The Pancreas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48518" name="Picture 6" descr="10_13aEndocrinePancreas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76" y="898526"/>
            <a:ext cx="8382000" cy="550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8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622176" y="288926"/>
            <a:ext cx="8229600" cy="609600"/>
          </a:xfrm>
          <a:noFill/>
          <a:ln/>
        </p:spPr>
        <p:txBody>
          <a:bodyPr/>
          <a:lstStyle/>
          <a:p>
            <a:pPr algn="ctr"/>
            <a:r>
              <a:rPr lang="en-US" dirty="0"/>
              <a:t>The Endocrine Pancreas</a:t>
            </a:r>
          </a:p>
        </p:txBody>
      </p:sp>
    </p:spTree>
    <p:extLst>
      <p:ext uri="{BB962C8B-B14F-4D97-AF65-F5344CB8AC3E}">
        <p14:creationId xmlns:p14="http://schemas.microsoft.com/office/powerpoint/2010/main" val="34644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/>
              <a:t>Chemical Classification of Hormones </a:t>
            </a:r>
            <a:r>
              <a:rPr lang="en-US" altLang="en-US" sz="1200" b="1" dirty="0"/>
              <a:t>(continued)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76400"/>
            <a:ext cx="8077200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Glycoproteins: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Long polypeptides (&gt;100) bound to 1 or more carbohydrate (CHO) groups.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FSH and LH.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Hormones can also be divided into: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Polar: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H</a:t>
            </a:r>
            <a:r>
              <a:rPr lang="en-US" altLang="en-US" baseline="-25000" dirty="0"/>
              <a:t>2</a:t>
            </a:r>
            <a:r>
              <a:rPr lang="en-US" altLang="en-US" dirty="0"/>
              <a:t>0 soluble.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Nonpolar (lipophilic):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H</a:t>
            </a:r>
            <a:r>
              <a:rPr lang="en-US" altLang="en-US" baseline="-25000" dirty="0"/>
              <a:t>2</a:t>
            </a:r>
            <a:r>
              <a:rPr lang="en-US" altLang="en-US" dirty="0"/>
              <a:t>0 insoluble.</a:t>
            </a:r>
          </a:p>
          <a:p>
            <a:pPr lvl="3">
              <a:lnSpc>
                <a:spcPct val="90000"/>
              </a:lnSpc>
            </a:pPr>
            <a:r>
              <a:rPr lang="en-US" altLang="en-US" dirty="0"/>
              <a:t>Can gain entry into target cells.</a:t>
            </a:r>
          </a:p>
          <a:p>
            <a:pPr lvl="3">
              <a:lnSpc>
                <a:spcPct val="90000"/>
              </a:lnSpc>
            </a:pPr>
            <a:r>
              <a:rPr lang="en-US" altLang="en-US" dirty="0"/>
              <a:t>Steroid hormones and T</a:t>
            </a:r>
            <a:r>
              <a:rPr lang="en-US" altLang="en-US" baseline="-25000" dirty="0"/>
              <a:t>4</a:t>
            </a:r>
            <a:r>
              <a:rPr lang="en-US" alt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Pineal gland secretes melatonin: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Has properties of both H</a:t>
            </a:r>
            <a:r>
              <a:rPr lang="en-US" altLang="en-US" baseline="-25000" dirty="0"/>
              <a:t>2</a:t>
            </a:r>
            <a:r>
              <a:rPr lang="en-US" altLang="en-US" dirty="0"/>
              <a:t>0 soluble and lipophilic hormones.</a:t>
            </a:r>
          </a:p>
        </p:txBody>
      </p:sp>
    </p:spTree>
    <p:extLst>
      <p:ext uri="{BB962C8B-B14F-4D97-AF65-F5344CB8AC3E}">
        <p14:creationId xmlns:p14="http://schemas.microsoft.com/office/powerpoint/2010/main" val="153942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8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Pancreas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294" y="3124201"/>
            <a:ext cx="3124200" cy="1127125"/>
          </a:xfrm>
        </p:spPr>
        <p:txBody>
          <a:bodyPr/>
          <a:lstStyle/>
          <a:p>
            <a:pPr marL="0" indent="0"/>
            <a:r>
              <a:rPr lang="en-US" dirty="0"/>
              <a:t>The Endocrine Pancreas</a:t>
            </a:r>
          </a:p>
        </p:txBody>
      </p:sp>
      <p:pic>
        <p:nvPicPr>
          <p:cNvPr id="562182" name="Picture 6" descr="10_13bEndocrinePancreas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5125"/>
            <a:ext cx="565785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8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Pancreas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6847" y="1864658"/>
            <a:ext cx="8158069" cy="307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of </a:t>
            </a:r>
            <a:r>
              <a:rPr lang="en-US" sz="3600" dirty="0"/>
              <a:t>Insulin and </a:t>
            </a:r>
            <a:r>
              <a:rPr lang="en-US" sz="3600" dirty="0" smtClean="0"/>
              <a:t>Glucagon</a:t>
            </a:r>
            <a:r>
              <a:rPr lang="ru-RU" sz="3600" dirty="0" smtClean="0"/>
              <a:t>.</a:t>
            </a:r>
            <a:endParaRPr lang="en-US" sz="3600" dirty="0"/>
          </a:p>
          <a:p>
            <a:pPr lvl="1">
              <a:lnSpc>
                <a:spcPct val="90000"/>
              </a:lnSpc>
            </a:pPr>
            <a:r>
              <a:rPr lang="en-US" sz="3600" dirty="0"/>
              <a:t>Insulin</a:t>
            </a:r>
          </a:p>
          <a:p>
            <a:pPr lvl="2">
              <a:lnSpc>
                <a:spcPct val="90000"/>
              </a:lnSpc>
            </a:pPr>
            <a:r>
              <a:rPr lang="en-US" sz="3600" dirty="0"/>
              <a:t>Lowers blood glucose concentration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Glucagon</a:t>
            </a:r>
          </a:p>
          <a:p>
            <a:pPr lvl="2">
              <a:lnSpc>
                <a:spcPct val="90000"/>
              </a:lnSpc>
            </a:pPr>
            <a:r>
              <a:rPr lang="en-US" sz="3600" dirty="0"/>
              <a:t>Raises blood glucose concentration</a:t>
            </a:r>
          </a:p>
        </p:txBody>
      </p:sp>
    </p:spTree>
    <p:extLst>
      <p:ext uri="{BB962C8B-B14F-4D97-AF65-F5344CB8AC3E}">
        <p14:creationId xmlns:p14="http://schemas.microsoft.com/office/powerpoint/2010/main" val="415302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9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49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2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334964"/>
            <a:ext cx="7188200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7237" name="Rectangle 5"/>
          <p:cNvSpPr>
            <a:spLocks noChangeArrowheads="1"/>
          </p:cNvSpPr>
          <p:nvPr/>
        </p:nvSpPr>
        <p:spPr bwMode="auto">
          <a:xfrm>
            <a:off x="2459038" y="4649788"/>
            <a:ext cx="1433512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DISTURBED</a:t>
            </a:r>
          </a:p>
        </p:txBody>
      </p:sp>
      <p:sp>
        <p:nvSpPr>
          <p:cNvPr id="607238" name="Rectangle 6"/>
          <p:cNvSpPr>
            <a:spLocks noChangeArrowheads="1"/>
          </p:cNvSpPr>
          <p:nvPr/>
        </p:nvSpPr>
        <p:spPr bwMode="auto">
          <a:xfrm>
            <a:off x="2408238" y="5081588"/>
            <a:ext cx="14525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 i="1">
                <a:solidFill>
                  <a:srgbClr val="000000"/>
                </a:solidFill>
              </a:rPr>
              <a:t>Rising blood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 i="1">
                <a:solidFill>
                  <a:srgbClr val="000000"/>
                </a:solidFill>
              </a:rPr>
              <a:t>glucose levels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07239" name="Line 7"/>
          <p:cNvSpPr>
            <a:spLocks noChangeShapeType="1"/>
          </p:cNvSpPr>
          <p:nvPr/>
        </p:nvSpPr>
        <p:spPr bwMode="auto">
          <a:xfrm>
            <a:off x="2527300" y="5045075"/>
            <a:ext cx="1339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7240" name="Rectangle 8"/>
          <p:cNvSpPr>
            <a:spLocks noChangeArrowheads="1"/>
          </p:cNvSpPr>
          <p:nvPr/>
        </p:nvSpPr>
        <p:spPr bwMode="auto">
          <a:xfrm>
            <a:off x="5480051" y="5199063"/>
            <a:ext cx="1547813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HOMEOSTASIS</a:t>
            </a:r>
          </a:p>
        </p:txBody>
      </p:sp>
      <p:sp>
        <p:nvSpPr>
          <p:cNvPr id="607241" name="Line 9"/>
          <p:cNvSpPr>
            <a:spLocks noChangeShapeType="1"/>
          </p:cNvSpPr>
          <p:nvPr/>
        </p:nvSpPr>
        <p:spPr bwMode="auto">
          <a:xfrm>
            <a:off x="5530850" y="5416550"/>
            <a:ext cx="1460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7242" name="Rectangle 10"/>
          <p:cNvSpPr>
            <a:spLocks noChangeArrowheads="1"/>
          </p:cNvSpPr>
          <p:nvPr/>
        </p:nvSpPr>
        <p:spPr bwMode="auto">
          <a:xfrm>
            <a:off x="5400676" y="5445126"/>
            <a:ext cx="1674813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Normal glucose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levels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(70-110 mg/dl)</a:t>
            </a:r>
          </a:p>
        </p:txBody>
      </p:sp>
    </p:spTree>
    <p:extLst>
      <p:ext uri="{BB962C8B-B14F-4D97-AF65-F5344CB8AC3E}">
        <p14:creationId xmlns:p14="http://schemas.microsoft.com/office/powerpoint/2010/main" val="144914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334964"/>
            <a:ext cx="7188200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9285" name="Rectangle 5"/>
          <p:cNvSpPr>
            <a:spLocks noChangeArrowheads="1"/>
          </p:cNvSpPr>
          <p:nvPr/>
        </p:nvSpPr>
        <p:spPr bwMode="auto">
          <a:xfrm>
            <a:off x="3017838" y="2125663"/>
            <a:ext cx="1008062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Beta cells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secrete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insulin</a:t>
            </a:r>
          </a:p>
        </p:txBody>
      </p:sp>
      <p:sp>
        <p:nvSpPr>
          <p:cNvPr id="609286" name="Rectangle 6"/>
          <p:cNvSpPr>
            <a:spLocks noChangeArrowheads="1"/>
          </p:cNvSpPr>
          <p:nvPr/>
        </p:nvSpPr>
        <p:spPr bwMode="auto">
          <a:xfrm>
            <a:off x="2459038" y="4649788"/>
            <a:ext cx="1433512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DISTURBED</a:t>
            </a:r>
          </a:p>
        </p:txBody>
      </p:sp>
      <p:sp>
        <p:nvSpPr>
          <p:cNvPr id="609287" name="Rectangle 7"/>
          <p:cNvSpPr>
            <a:spLocks noChangeArrowheads="1"/>
          </p:cNvSpPr>
          <p:nvPr/>
        </p:nvSpPr>
        <p:spPr bwMode="auto">
          <a:xfrm>
            <a:off x="2408238" y="5081588"/>
            <a:ext cx="14525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 i="1">
                <a:solidFill>
                  <a:srgbClr val="000000"/>
                </a:solidFill>
              </a:rPr>
              <a:t>Rising blood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 i="1">
                <a:solidFill>
                  <a:srgbClr val="000000"/>
                </a:solidFill>
              </a:rPr>
              <a:t>glucose levels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09288" name="Line 8"/>
          <p:cNvSpPr>
            <a:spLocks noChangeShapeType="1"/>
          </p:cNvSpPr>
          <p:nvPr/>
        </p:nvSpPr>
        <p:spPr bwMode="auto">
          <a:xfrm>
            <a:off x="2527300" y="5045075"/>
            <a:ext cx="1339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9289" name="Rectangle 9"/>
          <p:cNvSpPr>
            <a:spLocks noChangeArrowheads="1"/>
          </p:cNvSpPr>
          <p:nvPr/>
        </p:nvSpPr>
        <p:spPr bwMode="auto">
          <a:xfrm>
            <a:off x="5480051" y="5199063"/>
            <a:ext cx="1547813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HOMEOSTASIS</a:t>
            </a:r>
          </a:p>
        </p:txBody>
      </p:sp>
      <p:sp>
        <p:nvSpPr>
          <p:cNvPr id="609290" name="Line 10"/>
          <p:cNvSpPr>
            <a:spLocks noChangeShapeType="1"/>
          </p:cNvSpPr>
          <p:nvPr/>
        </p:nvSpPr>
        <p:spPr bwMode="auto">
          <a:xfrm>
            <a:off x="5530850" y="5416550"/>
            <a:ext cx="1460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9291" name="Rectangle 11"/>
          <p:cNvSpPr>
            <a:spLocks noChangeArrowheads="1"/>
          </p:cNvSpPr>
          <p:nvPr/>
        </p:nvSpPr>
        <p:spPr bwMode="auto">
          <a:xfrm>
            <a:off x="5400676" y="5445126"/>
            <a:ext cx="1674813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Normal glucose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levels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(70-110 mg/dl)</a:t>
            </a:r>
          </a:p>
        </p:txBody>
      </p:sp>
    </p:spTree>
    <p:extLst>
      <p:ext uri="{BB962C8B-B14F-4D97-AF65-F5344CB8AC3E}">
        <p14:creationId xmlns:p14="http://schemas.microsoft.com/office/powerpoint/2010/main" val="24416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3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334964"/>
            <a:ext cx="7188200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1333" name="Rectangle 5"/>
          <p:cNvSpPr>
            <a:spLocks noChangeArrowheads="1"/>
          </p:cNvSpPr>
          <p:nvPr/>
        </p:nvSpPr>
        <p:spPr bwMode="auto">
          <a:xfrm>
            <a:off x="3017838" y="2125663"/>
            <a:ext cx="1008062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Beta cells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secrete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insulin</a:t>
            </a:r>
          </a:p>
        </p:txBody>
      </p:sp>
      <p:sp>
        <p:nvSpPr>
          <p:cNvPr id="611334" name="Rectangle 6"/>
          <p:cNvSpPr>
            <a:spLocks noChangeArrowheads="1"/>
          </p:cNvSpPr>
          <p:nvPr/>
        </p:nvSpPr>
        <p:spPr bwMode="auto">
          <a:xfrm>
            <a:off x="5208588" y="436563"/>
            <a:ext cx="20812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Increased rate of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glucose transport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into target cell</a:t>
            </a:r>
          </a:p>
        </p:txBody>
      </p:sp>
      <p:sp>
        <p:nvSpPr>
          <p:cNvPr id="611335" name="Rectangle 7"/>
          <p:cNvSpPr>
            <a:spLocks noChangeArrowheads="1"/>
          </p:cNvSpPr>
          <p:nvPr/>
        </p:nvSpPr>
        <p:spPr bwMode="auto">
          <a:xfrm>
            <a:off x="2459038" y="4649788"/>
            <a:ext cx="1433512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DISTURBED</a:t>
            </a:r>
          </a:p>
        </p:txBody>
      </p:sp>
      <p:sp>
        <p:nvSpPr>
          <p:cNvPr id="611336" name="Rectangle 8"/>
          <p:cNvSpPr>
            <a:spLocks noChangeArrowheads="1"/>
          </p:cNvSpPr>
          <p:nvPr/>
        </p:nvSpPr>
        <p:spPr bwMode="auto">
          <a:xfrm>
            <a:off x="2408238" y="5081588"/>
            <a:ext cx="14525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 i="1">
                <a:solidFill>
                  <a:srgbClr val="000000"/>
                </a:solidFill>
              </a:rPr>
              <a:t>Rising blood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 i="1">
                <a:solidFill>
                  <a:srgbClr val="000000"/>
                </a:solidFill>
              </a:rPr>
              <a:t>glucose levels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11337" name="Line 9"/>
          <p:cNvSpPr>
            <a:spLocks noChangeShapeType="1"/>
          </p:cNvSpPr>
          <p:nvPr/>
        </p:nvSpPr>
        <p:spPr bwMode="auto">
          <a:xfrm>
            <a:off x="2527300" y="5045075"/>
            <a:ext cx="1339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1338" name="Rectangle 10"/>
          <p:cNvSpPr>
            <a:spLocks noChangeArrowheads="1"/>
          </p:cNvSpPr>
          <p:nvPr/>
        </p:nvSpPr>
        <p:spPr bwMode="auto">
          <a:xfrm>
            <a:off x="5480051" y="5199063"/>
            <a:ext cx="1547813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HOMEOSTASIS</a:t>
            </a:r>
          </a:p>
        </p:txBody>
      </p:sp>
      <p:sp>
        <p:nvSpPr>
          <p:cNvPr id="611339" name="Line 11"/>
          <p:cNvSpPr>
            <a:spLocks noChangeShapeType="1"/>
          </p:cNvSpPr>
          <p:nvPr/>
        </p:nvSpPr>
        <p:spPr bwMode="auto">
          <a:xfrm>
            <a:off x="5530850" y="5416550"/>
            <a:ext cx="1460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1340" name="Rectangle 12"/>
          <p:cNvSpPr>
            <a:spLocks noChangeArrowheads="1"/>
          </p:cNvSpPr>
          <p:nvPr/>
        </p:nvSpPr>
        <p:spPr bwMode="auto">
          <a:xfrm>
            <a:off x="5400676" y="5445126"/>
            <a:ext cx="1674813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Normal glucose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levels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(70-110 mg/dl)</a:t>
            </a:r>
          </a:p>
        </p:txBody>
      </p:sp>
    </p:spTree>
    <p:extLst>
      <p:ext uri="{BB962C8B-B14F-4D97-AF65-F5344CB8AC3E}">
        <p14:creationId xmlns:p14="http://schemas.microsoft.com/office/powerpoint/2010/main" val="18071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3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334964"/>
            <a:ext cx="7188200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3381" name="Rectangle 5"/>
          <p:cNvSpPr>
            <a:spLocks noChangeArrowheads="1"/>
          </p:cNvSpPr>
          <p:nvPr/>
        </p:nvSpPr>
        <p:spPr bwMode="auto">
          <a:xfrm>
            <a:off x="3017838" y="2125663"/>
            <a:ext cx="1008062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Beta cells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secrete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insulin</a:t>
            </a:r>
          </a:p>
        </p:txBody>
      </p:sp>
      <p:sp>
        <p:nvSpPr>
          <p:cNvPr id="613382" name="Rectangle 6"/>
          <p:cNvSpPr>
            <a:spLocks noChangeArrowheads="1"/>
          </p:cNvSpPr>
          <p:nvPr/>
        </p:nvSpPr>
        <p:spPr bwMode="auto">
          <a:xfrm>
            <a:off x="5208588" y="436563"/>
            <a:ext cx="20812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Increased rate of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glucose transport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into target cell</a:t>
            </a:r>
          </a:p>
        </p:txBody>
      </p:sp>
      <p:sp>
        <p:nvSpPr>
          <p:cNvPr id="613383" name="Rectangle 7"/>
          <p:cNvSpPr>
            <a:spLocks noChangeArrowheads="1"/>
          </p:cNvSpPr>
          <p:nvPr/>
        </p:nvSpPr>
        <p:spPr bwMode="auto">
          <a:xfrm>
            <a:off x="5214938" y="1255713"/>
            <a:ext cx="20812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Increased rate of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glucose utilization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and ATP generation</a:t>
            </a:r>
          </a:p>
        </p:txBody>
      </p:sp>
      <p:sp>
        <p:nvSpPr>
          <p:cNvPr id="613384" name="Rectangle 8"/>
          <p:cNvSpPr>
            <a:spLocks noChangeArrowheads="1"/>
          </p:cNvSpPr>
          <p:nvPr/>
        </p:nvSpPr>
        <p:spPr bwMode="auto">
          <a:xfrm>
            <a:off x="2459038" y="4649788"/>
            <a:ext cx="1433512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DISTURBED</a:t>
            </a:r>
          </a:p>
        </p:txBody>
      </p:sp>
      <p:sp>
        <p:nvSpPr>
          <p:cNvPr id="613385" name="Rectangle 9"/>
          <p:cNvSpPr>
            <a:spLocks noChangeArrowheads="1"/>
          </p:cNvSpPr>
          <p:nvPr/>
        </p:nvSpPr>
        <p:spPr bwMode="auto">
          <a:xfrm>
            <a:off x="2408238" y="5081588"/>
            <a:ext cx="14525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 i="1">
                <a:solidFill>
                  <a:srgbClr val="000000"/>
                </a:solidFill>
              </a:rPr>
              <a:t>Rising blood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 i="1">
                <a:solidFill>
                  <a:srgbClr val="000000"/>
                </a:solidFill>
              </a:rPr>
              <a:t>glucose levels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13386" name="Line 10"/>
          <p:cNvSpPr>
            <a:spLocks noChangeShapeType="1"/>
          </p:cNvSpPr>
          <p:nvPr/>
        </p:nvSpPr>
        <p:spPr bwMode="auto">
          <a:xfrm>
            <a:off x="2527300" y="5045075"/>
            <a:ext cx="1339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3387" name="Rectangle 11"/>
          <p:cNvSpPr>
            <a:spLocks noChangeArrowheads="1"/>
          </p:cNvSpPr>
          <p:nvPr/>
        </p:nvSpPr>
        <p:spPr bwMode="auto">
          <a:xfrm>
            <a:off x="5480051" y="5199063"/>
            <a:ext cx="1547813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HOMEOSTASIS</a:t>
            </a:r>
          </a:p>
        </p:txBody>
      </p:sp>
      <p:sp>
        <p:nvSpPr>
          <p:cNvPr id="613388" name="Line 12"/>
          <p:cNvSpPr>
            <a:spLocks noChangeShapeType="1"/>
          </p:cNvSpPr>
          <p:nvPr/>
        </p:nvSpPr>
        <p:spPr bwMode="auto">
          <a:xfrm>
            <a:off x="5530850" y="5416550"/>
            <a:ext cx="1460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3389" name="Rectangle 13"/>
          <p:cNvSpPr>
            <a:spLocks noChangeArrowheads="1"/>
          </p:cNvSpPr>
          <p:nvPr/>
        </p:nvSpPr>
        <p:spPr bwMode="auto">
          <a:xfrm>
            <a:off x="5400676" y="5445126"/>
            <a:ext cx="1674813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Normal glucose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levels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(70-110 mg/dl)</a:t>
            </a:r>
          </a:p>
        </p:txBody>
      </p:sp>
    </p:spTree>
    <p:extLst>
      <p:ext uri="{BB962C8B-B14F-4D97-AF65-F5344CB8AC3E}">
        <p14:creationId xmlns:p14="http://schemas.microsoft.com/office/powerpoint/2010/main" val="34893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334964"/>
            <a:ext cx="7188200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429" name="Rectangle 5"/>
          <p:cNvSpPr>
            <a:spLocks noChangeArrowheads="1"/>
          </p:cNvSpPr>
          <p:nvPr/>
        </p:nvSpPr>
        <p:spPr bwMode="auto">
          <a:xfrm>
            <a:off x="3017838" y="2125663"/>
            <a:ext cx="1008062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Beta cells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secrete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insulin</a:t>
            </a:r>
          </a:p>
        </p:txBody>
      </p:sp>
      <p:sp>
        <p:nvSpPr>
          <p:cNvPr id="615430" name="Rectangle 6"/>
          <p:cNvSpPr>
            <a:spLocks noChangeArrowheads="1"/>
          </p:cNvSpPr>
          <p:nvPr/>
        </p:nvSpPr>
        <p:spPr bwMode="auto">
          <a:xfrm>
            <a:off x="5208588" y="436563"/>
            <a:ext cx="20812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Increased rate of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glucose transport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into target cell</a:t>
            </a:r>
          </a:p>
        </p:txBody>
      </p:sp>
      <p:sp>
        <p:nvSpPr>
          <p:cNvPr id="615431" name="Rectangle 7"/>
          <p:cNvSpPr>
            <a:spLocks noChangeArrowheads="1"/>
          </p:cNvSpPr>
          <p:nvPr/>
        </p:nvSpPr>
        <p:spPr bwMode="auto">
          <a:xfrm>
            <a:off x="5214938" y="1255713"/>
            <a:ext cx="20812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Increased rate of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glucose utilization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and ATP generation</a:t>
            </a:r>
          </a:p>
        </p:txBody>
      </p:sp>
      <p:sp>
        <p:nvSpPr>
          <p:cNvPr id="615432" name="Rectangle 8"/>
          <p:cNvSpPr>
            <a:spLocks noChangeArrowheads="1"/>
          </p:cNvSpPr>
          <p:nvPr/>
        </p:nvSpPr>
        <p:spPr bwMode="auto">
          <a:xfrm>
            <a:off x="2459038" y="4649788"/>
            <a:ext cx="1433512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DISTURBED</a:t>
            </a:r>
          </a:p>
        </p:txBody>
      </p:sp>
      <p:sp>
        <p:nvSpPr>
          <p:cNvPr id="615433" name="Rectangle 9"/>
          <p:cNvSpPr>
            <a:spLocks noChangeArrowheads="1"/>
          </p:cNvSpPr>
          <p:nvPr/>
        </p:nvSpPr>
        <p:spPr bwMode="auto">
          <a:xfrm>
            <a:off x="2408238" y="5081588"/>
            <a:ext cx="14525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 i="1">
                <a:solidFill>
                  <a:srgbClr val="000000"/>
                </a:solidFill>
              </a:rPr>
              <a:t>Rising blood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 i="1">
                <a:solidFill>
                  <a:srgbClr val="000000"/>
                </a:solidFill>
              </a:rPr>
              <a:t>glucose levels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15434" name="Line 10"/>
          <p:cNvSpPr>
            <a:spLocks noChangeShapeType="1"/>
          </p:cNvSpPr>
          <p:nvPr/>
        </p:nvSpPr>
        <p:spPr bwMode="auto">
          <a:xfrm>
            <a:off x="2527300" y="5045075"/>
            <a:ext cx="1339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435" name="Rectangle 11"/>
          <p:cNvSpPr>
            <a:spLocks noChangeArrowheads="1"/>
          </p:cNvSpPr>
          <p:nvPr/>
        </p:nvSpPr>
        <p:spPr bwMode="auto">
          <a:xfrm>
            <a:off x="5480051" y="5199063"/>
            <a:ext cx="1547813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HOMEOSTASIS</a:t>
            </a:r>
          </a:p>
        </p:txBody>
      </p:sp>
      <p:sp>
        <p:nvSpPr>
          <p:cNvPr id="615436" name="Line 12"/>
          <p:cNvSpPr>
            <a:spLocks noChangeShapeType="1"/>
          </p:cNvSpPr>
          <p:nvPr/>
        </p:nvSpPr>
        <p:spPr bwMode="auto">
          <a:xfrm>
            <a:off x="5530850" y="5416550"/>
            <a:ext cx="1460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437" name="Rectangle 13"/>
          <p:cNvSpPr>
            <a:spLocks noChangeArrowheads="1"/>
          </p:cNvSpPr>
          <p:nvPr/>
        </p:nvSpPr>
        <p:spPr bwMode="auto">
          <a:xfrm>
            <a:off x="5400676" y="5445126"/>
            <a:ext cx="1674813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Normal glucose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levels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(70-110 mg/dl)</a:t>
            </a:r>
          </a:p>
        </p:txBody>
      </p:sp>
      <p:sp>
        <p:nvSpPr>
          <p:cNvPr id="615438" name="Rectangle 14"/>
          <p:cNvSpPr>
            <a:spLocks noChangeArrowheads="1"/>
          </p:cNvSpPr>
          <p:nvPr/>
        </p:nvSpPr>
        <p:spPr bwMode="auto">
          <a:xfrm>
            <a:off x="5195888" y="2093913"/>
            <a:ext cx="2093912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Increased conversion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of glucose to glycogen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(liver, skeletal muscle)</a:t>
            </a:r>
          </a:p>
        </p:txBody>
      </p:sp>
    </p:spTree>
    <p:extLst>
      <p:ext uri="{BB962C8B-B14F-4D97-AF65-F5344CB8AC3E}">
        <p14:creationId xmlns:p14="http://schemas.microsoft.com/office/powerpoint/2010/main" val="38748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4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334964"/>
            <a:ext cx="7188200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477" name="Rectangle 5"/>
          <p:cNvSpPr>
            <a:spLocks noChangeArrowheads="1"/>
          </p:cNvSpPr>
          <p:nvPr/>
        </p:nvSpPr>
        <p:spPr bwMode="auto">
          <a:xfrm>
            <a:off x="3017838" y="2125663"/>
            <a:ext cx="1008062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Beta cells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secrete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insulin</a:t>
            </a:r>
          </a:p>
        </p:txBody>
      </p:sp>
      <p:sp>
        <p:nvSpPr>
          <p:cNvPr id="617478" name="Rectangle 6"/>
          <p:cNvSpPr>
            <a:spLocks noChangeArrowheads="1"/>
          </p:cNvSpPr>
          <p:nvPr/>
        </p:nvSpPr>
        <p:spPr bwMode="auto">
          <a:xfrm>
            <a:off x="5208588" y="436563"/>
            <a:ext cx="20812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Increased rate of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glucose transport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into target cell</a:t>
            </a:r>
          </a:p>
        </p:txBody>
      </p:sp>
      <p:sp>
        <p:nvSpPr>
          <p:cNvPr id="617479" name="Rectangle 7"/>
          <p:cNvSpPr>
            <a:spLocks noChangeArrowheads="1"/>
          </p:cNvSpPr>
          <p:nvPr/>
        </p:nvSpPr>
        <p:spPr bwMode="auto">
          <a:xfrm>
            <a:off x="5214938" y="1255713"/>
            <a:ext cx="20812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Increased rate of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glucose utilization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and ATP generation</a:t>
            </a:r>
          </a:p>
        </p:txBody>
      </p:sp>
      <p:sp>
        <p:nvSpPr>
          <p:cNvPr id="617480" name="Rectangle 8"/>
          <p:cNvSpPr>
            <a:spLocks noChangeArrowheads="1"/>
          </p:cNvSpPr>
          <p:nvPr/>
        </p:nvSpPr>
        <p:spPr bwMode="auto">
          <a:xfrm>
            <a:off x="2459038" y="4649788"/>
            <a:ext cx="1433512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DISTURBED</a:t>
            </a:r>
          </a:p>
        </p:txBody>
      </p:sp>
      <p:sp>
        <p:nvSpPr>
          <p:cNvPr id="617481" name="Rectangle 9"/>
          <p:cNvSpPr>
            <a:spLocks noChangeArrowheads="1"/>
          </p:cNvSpPr>
          <p:nvPr/>
        </p:nvSpPr>
        <p:spPr bwMode="auto">
          <a:xfrm>
            <a:off x="2408238" y="5081588"/>
            <a:ext cx="14525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 i="1">
                <a:solidFill>
                  <a:srgbClr val="000000"/>
                </a:solidFill>
              </a:rPr>
              <a:t>Rising blood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 i="1">
                <a:solidFill>
                  <a:srgbClr val="000000"/>
                </a:solidFill>
              </a:rPr>
              <a:t>glucose levels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17482" name="Line 10"/>
          <p:cNvSpPr>
            <a:spLocks noChangeShapeType="1"/>
          </p:cNvSpPr>
          <p:nvPr/>
        </p:nvSpPr>
        <p:spPr bwMode="auto">
          <a:xfrm>
            <a:off x="2527300" y="5045075"/>
            <a:ext cx="1339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7483" name="Rectangle 11"/>
          <p:cNvSpPr>
            <a:spLocks noChangeArrowheads="1"/>
          </p:cNvSpPr>
          <p:nvPr/>
        </p:nvSpPr>
        <p:spPr bwMode="auto">
          <a:xfrm>
            <a:off x="5480051" y="5199063"/>
            <a:ext cx="1547813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HOMEOSTASIS</a:t>
            </a:r>
          </a:p>
        </p:txBody>
      </p:sp>
      <p:sp>
        <p:nvSpPr>
          <p:cNvPr id="617484" name="Line 12"/>
          <p:cNvSpPr>
            <a:spLocks noChangeShapeType="1"/>
          </p:cNvSpPr>
          <p:nvPr/>
        </p:nvSpPr>
        <p:spPr bwMode="auto">
          <a:xfrm>
            <a:off x="5530850" y="5416550"/>
            <a:ext cx="1460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7485" name="Rectangle 13"/>
          <p:cNvSpPr>
            <a:spLocks noChangeArrowheads="1"/>
          </p:cNvSpPr>
          <p:nvPr/>
        </p:nvSpPr>
        <p:spPr bwMode="auto">
          <a:xfrm>
            <a:off x="5400676" y="5445126"/>
            <a:ext cx="1674813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Normal glucose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levels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(70-110 mg/dl)</a:t>
            </a:r>
          </a:p>
        </p:txBody>
      </p:sp>
      <p:sp>
        <p:nvSpPr>
          <p:cNvPr id="617486" name="Rectangle 14"/>
          <p:cNvSpPr>
            <a:spLocks noChangeArrowheads="1"/>
          </p:cNvSpPr>
          <p:nvPr/>
        </p:nvSpPr>
        <p:spPr bwMode="auto">
          <a:xfrm>
            <a:off x="5195888" y="2093913"/>
            <a:ext cx="2093912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Increased conversion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of glucose to glycogen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(liver, skeletal muscle)</a:t>
            </a:r>
          </a:p>
        </p:txBody>
      </p:sp>
      <p:sp>
        <p:nvSpPr>
          <p:cNvPr id="617487" name="Rectangle 15"/>
          <p:cNvSpPr>
            <a:spLocks noChangeArrowheads="1"/>
          </p:cNvSpPr>
          <p:nvPr/>
        </p:nvSpPr>
        <p:spPr bwMode="auto">
          <a:xfrm>
            <a:off x="5208588" y="2919413"/>
            <a:ext cx="2087562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Increased amino acid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absorption and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protein synthesis</a:t>
            </a:r>
          </a:p>
        </p:txBody>
      </p:sp>
    </p:spTree>
    <p:extLst>
      <p:ext uri="{BB962C8B-B14F-4D97-AF65-F5344CB8AC3E}">
        <p14:creationId xmlns:p14="http://schemas.microsoft.com/office/powerpoint/2010/main" val="2704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5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334964"/>
            <a:ext cx="7188200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9525" name="Rectangle 5"/>
          <p:cNvSpPr>
            <a:spLocks noChangeArrowheads="1"/>
          </p:cNvSpPr>
          <p:nvPr/>
        </p:nvSpPr>
        <p:spPr bwMode="auto">
          <a:xfrm>
            <a:off x="3017838" y="2125663"/>
            <a:ext cx="1008062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Beta cells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secrete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insulin</a:t>
            </a:r>
          </a:p>
        </p:txBody>
      </p:sp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5208588" y="436563"/>
            <a:ext cx="20812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Increased rate of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glucose transport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into target cell</a:t>
            </a:r>
          </a:p>
        </p:txBody>
      </p:sp>
      <p:sp>
        <p:nvSpPr>
          <p:cNvPr id="619527" name="Rectangle 7"/>
          <p:cNvSpPr>
            <a:spLocks noChangeArrowheads="1"/>
          </p:cNvSpPr>
          <p:nvPr/>
        </p:nvSpPr>
        <p:spPr bwMode="auto">
          <a:xfrm>
            <a:off x="5214938" y="1255713"/>
            <a:ext cx="20812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Increased rate of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glucose utilization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and ATP generation</a:t>
            </a:r>
          </a:p>
        </p:txBody>
      </p:sp>
      <p:sp>
        <p:nvSpPr>
          <p:cNvPr id="619528" name="Rectangle 8"/>
          <p:cNvSpPr>
            <a:spLocks noChangeArrowheads="1"/>
          </p:cNvSpPr>
          <p:nvPr/>
        </p:nvSpPr>
        <p:spPr bwMode="auto">
          <a:xfrm>
            <a:off x="8167688" y="2036763"/>
            <a:ext cx="1331912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Blood glucose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concentration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declines</a:t>
            </a:r>
          </a:p>
        </p:txBody>
      </p:sp>
      <p:sp>
        <p:nvSpPr>
          <p:cNvPr id="619529" name="Rectangle 9"/>
          <p:cNvSpPr>
            <a:spLocks noChangeArrowheads="1"/>
          </p:cNvSpPr>
          <p:nvPr/>
        </p:nvSpPr>
        <p:spPr bwMode="auto">
          <a:xfrm>
            <a:off x="2459038" y="4649788"/>
            <a:ext cx="1433512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DISTURBED</a:t>
            </a:r>
          </a:p>
        </p:txBody>
      </p:sp>
      <p:sp>
        <p:nvSpPr>
          <p:cNvPr id="619530" name="Rectangle 10"/>
          <p:cNvSpPr>
            <a:spLocks noChangeArrowheads="1"/>
          </p:cNvSpPr>
          <p:nvPr/>
        </p:nvSpPr>
        <p:spPr bwMode="auto">
          <a:xfrm>
            <a:off x="2408238" y="5081588"/>
            <a:ext cx="14525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 i="1">
                <a:solidFill>
                  <a:srgbClr val="000000"/>
                </a:solidFill>
              </a:rPr>
              <a:t>Rising blood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 i="1">
                <a:solidFill>
                  <a:srgbClr val="000000"/>
                </a:solidFill>
              </a:rPr>
              <a:t>glucose levels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19531" name="Line 11"/>
          <p:cNvSpPr>
            <a:spLocks noChangeShapeType="1"/>
          </p:cNvSpPr>
          <p:nvPr/>
        </p:nvSpPr>
        <p:spPr bwMode="auto">
          <a:xfrm>
            <a:off x="2527300" y="5045075"/>
            <a:ext cx="1339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9532" name="Rectangle 12"/>
          <p:cNvSpPr>
            <a:spLocks noChangeArrowheads="1"/>
          </p:cNvSpPr>
          <p:nvPr/>
        </p:nvSpPr>
        <p:spPr bwMode="auto">
          <a:xfrm>
            <a:off x="5480051" y="5199063"/>
            <a:ext cx="1547813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HOMEOSTASIS</a:t>
            </a:r>
          </a:p>
        </p:txBody>
      </p:sp>
      <p:sp>
        <p:nvSpPr>
          <p:cNvPr id="619533" name="Line 13"/>
          <p:cNvSpPr>
            <a:spLocks noChangeShapeType="1"/>
          </p:cNvSpPr>
          <p:nvPr/>
        </p:nvSpPr>
        <p:spPr bwMode="auto">
          <a:xfrm>
            <a:off x="5530850" y="5416550"/>
            <a:ext cx="1460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9534" name="Rectangle 14"/>
          <p:cNvSpPr>
            <a:spLocks noChangeArrowheads="1"/>
          </p:cNvSpPr>
          <p:nvPr/>
        </p:nvSpPr>
        <p:spPr bwMode="auto">
          <a:xfrm>
            <a:off x="5400676" y="5445126"/>
            <a:ext cx="1674813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Normal glucose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levels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(70-110 mg/dl)</a:t>
            </a:r>
          </a:p>
        </p:txBody>
      </p:sp>
      <p:sp>
        <p:nvSpPr>
          <p:cNvPr id="619535" name="Rectangle 15"/>
          <p:cNvSpPr>
            <a:spLocks noChangeArrowheads="1"/>
          </p:cNvSpPr>
          <p:nvPr/>
        </p:nvSpPr>
        <p:spPr bwMode="auto">
          <a:xfrm>
            <a:off x="5195888" y="2093913"/>
            <a:ext cx="2093912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Increased conversion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of glucose to glycogen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(liver, skeletal muscle)</a:t>
            </a:r>
          </a:p>
        </p:txBody>
      </p:sp>
      <p:sp>
        <p:nvSpPr>
          <p:cNvPr id="619536" name="Rectangle 16"/>
          <p:cNvSpPr>
            <a:spLocks noChangeArrowheads="1"/>
          </p:cNvSpPr>
          <p:nvPr/>
        </p:nvSpPr>
        <p:spPr bwMode="auto">
          <a:xfrm>
            <a:off x="5208588" y="2919413"/>
            <a:ext cx="2087562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Increased amino acid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absorption and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protein synthesis</a:t>
            </a:r>
          </a:p>
        </p:txBody>
      </p:sp>
      <p:sp>
        <p:nvSpPr>
          <p:cNvPr id="619537" name="Rectangle 17"/>
          <p:cNvSpPr>
            <a:spLocks noChangeArrowheads="1"/>
          </p:cNvSpPr>
          <p:nvPr/>
        </p:nvSpPr>
        <p:spPr bwMode="auto">
          <a:xfrm>
            <a:off x="5183188" y="3744913"/>
            <a:ext cx="2068512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Increased fat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synthesis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(adipose tissue)</a:t>
            </a:r>
          </a:p>
        </p:txBody>
      </p:sp>
    </p:spTree>
    <p:extLst>
      <p:ext uri="{BB962C8B-B14F-4D97-AF65-F5344CB8AC3E}">
        <p14:creationId xmlns:p14="http://schemas.microsoft.com/office/powerpoint/2010/main" val="7787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5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334964"/>
            <a:ext cx="7188200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1573" name="Rectangle 5"/>
          <p:cNvSpPr>
            <a:spLocks noChangeArrowheads="1"/>
          </p:cNvSpPr>
          <p:nvPr/>
        </p:nvSpPr>
        <p:spPr bwMode="auto">
          <a:xfrm>
            <a:off x="3017838" y="2125663"/>
            <a:ext cx="1008062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Beta cells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secrete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insulin</a:t>
            </a:r>
          </a:p>
        </p:txBody>
      </p:sp>
      <p:sp>
        <p:nvSpPr>
          <p:cNvPr id="621574" name="Rectangle 6"/>
          <p:cNvSpPr>
            <a:spLocks noChangeArrowheads="1"/>
          </p:cNvSpPr>
          <p:nvPr/>
        </p:nvSpPr>
        <p:spPr bwMode="auto">
          <a:xfrm>
            <a:off x="5208588" y="436563"/>
            <a:ext cx="20812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Increased rate of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glucose transport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into target cell</a:t>
            </a:r>
          </a:p>
        </p:txBody>
      </p:sp>
      <p:sp>
        <p:nvSpPr>
          <p:cNvPr id="621575" name="Rectangle 7"/>
          <p:cNvSpPr>
            <a:spLocks noChangeArrowheads="1"/>
          </p:cNvSpPr>
          <p:nvPr/>
        </p:nvSpPr>
        <p:spPr bwMode="auto">
          <a:xfrm>
            <a:off x="5214938" y="1255713"/>
            <a:ext cx="20812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Increased rate of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glucose utilization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and ATP generation</a:t>
            </a:r>
          </a:p>
        </p:txBody>
      </p:sp>
      <p:sp>
        <p:nvSpPr>
          <p:cNvPr id="621576" name="Rectangle 8"/>
          <p:cNvSpPr>
            <a:spLocks noChangeArrowheads="1"/>
          </p:cNvSpPr>
          <p:nvPr/>
        </p:nvSpPr>
        <p:spPr bwMode="auto">
          <a:xfrm>
            <a:off x="8167688" y="2036763"/>
            <a:ext cx="1331912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Blood glucose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concentration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declines</a:t>
            </a:r>
          </a:p>
        </p:txBody>
      </p:sp>
      <p:sp>
        <p:nvSpPr>
          <p:cNvPr id="621577" name="Rectangle 9"/>
          <p:cNvSpPr>
            <a:spLocks noChangeArrowheads="1"/>
          </p:cNvSpPr>
          <p:nvPr/>
        </p:nvSpPr>
        <p:spPr bwMode="auto">
          <a:xfrm>
            <a:off x="2459038" y="4649788"/>
            <a:ext cx="1433512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DISTURBED</a:t>
            </a:r>
          </a:p>
        </p:txBody>
      </p:sp>
      <p:sp>
        <p:nvSpPr>
          <p:cNvPr id="621578" name="Rectangle 10"/>
          <p:cNvSpPr>
            <a:spLocks noChangeArrowheads="1"/>
          </p:cNvSpPr>
          <p:nvPr/>
        </p:nvSpPr>
        <p:spPr bwMode="auto">
          <a:xfrm>
            <a:off x="2408238" y="5081588"/>
            <a:ext cx="14525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 i="1">
                <a:solidFill>
                  <a:srgbClr val="000000"/>
                </a:solidFill>
              </a:rPr>
              <a:t>Rising blood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 i="1">
                <a:solidFill>
                  <a:srgbClr val="000000"/>
                </a:solidFill>
              </a:rPr>
              <a:t>glucose levels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21579" name="Line 11"/>
          <p:cNvSpPr>
            <a:spLocks noChangeShapeType="1"/>
          </p:cNvSpPr>
          <p:nvPr/>
        </p:nvSpPr>
        <p:spPr bwMode="auto">
          <a:xfrm>
            <a:off x="2527300" y="5045075"/>
            <a:ext cx="1339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1580" name="Rectangle 12"/>
          <p:cNvSpPr>
            <a:spLocks noChangeArrowheads="1"/>
          </p:cNvSpPr>
          <p:nvPr/>
        </p:nvSpPr>
        <p:spPr bwMode="auto">
          <a:xfrm>
            <a:off x="8339138" y="5016501"/>
            <a:ext cx="13382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RESTORED</a:t>
            </a:r>
          </a:p>
        </p:txBody>
      </p:sp>
      <p:sp>
        <p:nvSpPr>
          <p:cNvPr id="621581" name="Rectangle 13"/>
          <p:cNvSpPr>
            <a:spLocks noChangeArrowheads="1"/>
          </p:cNvSpPr>
          <p:nvPr/>
        </p:nvSpPr>
        <p:spPr bwMode="auto">
          <a:xfrm>
            <a:off x="5480051" y="5199063"/>
            <a:ext cx="1547813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HOMEOSTASIS</a:t>
            </a:r>
          </a:p>
        </p:txBody>
      </p:sp>
      <p:sp>
        <p:nvSpPr>
          <p:cNvPr id="621582" name="Line 14"/>
          <p:cNvSpPr>
            <a:spLocks noChangeShapeType="1"/>
          </p:cNvSpPr>
          <p:nvPr/>
        </p:nvSpPr>
        <p:spPr bwMode="auto">
          <a:xfrm>
            <a:off x="5530850" y="5416550"/>
            <a:ext cx="1460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1583" name="Rectangle 15"/>
          <p:cNvSpPr>
            <a:spLocks noChangeArrowheads="1"/>
          </p:cNvSpPr>
          <p:nvPr/>
        </p:nvSpPr>
        <p:spPr bwMode="auto">
          <a:xfrm>
            <a:off x="5400676" y="5445126"/>
            <a:ext cx="1674813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Normal glucose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levels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(70-110 mg/dl)</a:t>
            </a:r>
          </a:p>
        </p:txBody>
      </p:sp>
      <p:sp>
        <p:nvSpPr>
          <p:cNvPr id="621584" name="Rectangle 16"/>
          <p:cNvSpPr>
            <a:spLocks noChangeArrowheads="1"/>
          </p:cNvSpPr>
          <p:nvPr/>
        </p:nvSpPr>
        <p:spPr bwMode="auto">
          <a:xfrm>
            <a:off x="5195888" y="2093913"/>
            <a:ext cx="2093912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Increased conversion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of glucose to glycogen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(liver, skeletal muscle)</a:t>
            </a:r>
          </a:p>
        </p:txBody>
      </p:sp>
      <p:sp>
        <p:nvSpPr>
          <p:cNvPr id="621585" name="Rectangle 17"/>
          <p:cNvSpPr>
            <a:spLocks noChangeArrowheads="1"/>
          </p:cNvSpPr>
          <p:nvPr/>
        </p:nvSpPr>
        <p:spPr bwMode="auto">
          <a:xfrm>
            <a:off x="5208588" y="2919413"/>
            <a:ext cx="2087562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Increased amino acid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absorption and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protein synthesis</a:t>
            </a:r>
          </a:p>
        </p:txBody>
      </p:sp>
      <p:sp>
        <p:nvSpPr>
          <p:cNvPr id="621586" name="Rectangle 18"/>
          <p:cNvSpPr>
            <a:spLocks noChangeArrowheads="1"/>
          </p:cNvSpPr>
          <p:nvPr/>
        </p:nvSpPr>
        <p:spPr bwMode="auto">
          <a:xfrm>
            <a:off x="5183188" y="3744913"/>
            <a:ext cx="2068512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Increased fat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synthesis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(adipose tissue)</a:t>
            </a:r>
          </a:p>
        </p:txBody>
      </p:sp>
    </p:spTree>
    <p:extLst>
      <p:ext uri="{BB962C8B-B14F-4D97-AF65-F5344CB8AC3E}">
        <p14:creationId xmlns:p14="http://schemas.microsoft.com/office/powerpoint/2010/main" val="106387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9623" y="593724"/>
            <a:ext cx="10515600" cy="603064"/>
          </a:xfrm>
        </p:spPr>
        <p:txBody>
          <a:bodyPr/>
          <a:lstStyle/>
          <a:p>
            <a:r>
              <a:rPr lang="en-US" altLang="en-US" sz="3600" b="1" dirty="0" err="1"/>
              <a:t>Prohormones</a:t>
            </a:r>
            <a:r>
              <a:rPr lang="en-US" altLang="en-US" sz="3600" b="1" dirty="0"/>
              <a:t> and </a:t>
            </a:r>
            <a:r>
              <a:rPr lang="en-US" altLang="en-US" sz="3600" b="1" dirty="0" err="1"/>
              <a:t>Prehormones</a:t>
            </a:r>
            <a:endParaRPr lang="en-US" altLang="en-US" sz="36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7541" y="1734671"/>
            <a:ext cx="11694459" cy="512332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err="1"/>
              <a:t>Prohormone</a:t>
            </a:r>
            <a:r>
              <a:rPr lang="en-US" alt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Precursor is a longer chained polypeptide that is cut and spliced together to make the hormone.</a:t>
            </a:r>
          </a:p>
          <a:p>
            <a:pPr lvl="2">
              <a:lnSpc>
                <a:spcPct val="90000"/>
              </a:lnSpc>
            </a:pPr>
            <a:r>
              <a:rPr lang="en-US" altLang="en-US" dirty="0" err="1"/>
              <a:t>Proinsulin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 err="1"/>
              <a:t>Preprohormone</a:t>
            </a:r>
            <a:r>
              <a:rPr lang="en-US" alt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dirty="0" err="1"/>
              <a:t>Prohormone</a:t>
            </a:r>
            <a:r>
              <a:rPr lang="en-US" altLang="en-US" dirty="0"/>
              <a:t> derived from larger precursor molecule.</a:t>
            </a:r>
          </a:p>
          <a:p>
            <a:pPr lvl="2">
              <a:lnSpc>
                <a:spcPct val="90000"/>
              </a:lnSpc>
            </a:pPr>
            <a:r>
              <a:rPr lang="en-US" altLang="en-US" dirty="0" err="1"/>
              <a:t>Preproinsulin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 err="1"/>
              <a:t>Prehormone</a:t>
            </a:r>
            <a:r>
              <a:rPr lang="en-US" alt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Molecules secreted by endocrine glands that are inactive until changed into hormones by target cells.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T</a:t>
            </a:r>
            <a:r>
              <a:rPr lang="en-US" altLang="en-US" baseline="-25000" dirty="0"/>
              <a:t>4</a:t>
            </a:r>
            <a:r>
              <a:rPr lang="en-US" altLang="en-US" dirty="0"/>
              <a:t> converted to T</a:t>
            </a:r>
            <a:r>
              <a:rPr lang="en-US" altLang="en-US" baseline="-25000" dirty="0"/>
              <a:t>3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353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6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4" y="538164"/>
            <a:ext cx="8524875" cy="578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3621" name="Rectangle 5"/>
          <p:cNvSpPr>
            <a:spLocks noChangeArrowheads="1"/>
          </p:cNvSpPr>
          <p:nvPr/>
        </p:nvSpPr>
        <p:spPr bwMode="auto">
          <a:xfrm>
            <a:off x="5353051" y="1109663"/>
            <a:ext cx="17827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HOMEOSTASIS</a:t>
            </a:r>
          </a:p>
        </p:txBody>
      </p:sp>
      <p:sp>
        <p:nvSpPr>
          <p:cNvPr id="623622" name="Line 6"/>
          <p:cNvSpPr>
            <a:spLocks noChangeShapeType="1"/>
          </p:cNvSpPr>
          <p:nvPr/>
        </p:nvSpPr>
        <p:spPr bwMode="auto">
          <a:xfrm>
            <a:off x="5416550" y="1377950"/>
            <a:ext cx="1695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3623" name="Rectangle 7"/>
          <p:cNvSpPr>
            <a:spLocks noChangeArrowheads="1"/>
          </p:cNvSpPr>
          <p:nvPr/>
        </p:nvSpPr>
        <p:spPr bwMode="auto">
          <a:xfrm>
            <a:off x="5413376" y="1406526"/>
            <a:ext cx="1630363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Normal glucose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levels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(70-110 mg/dl)</a:t>
            </a:r>
          </a:p>
        </p:txBody>
      </p:sp>
      <p:sp>
        <p:nvSpPr>
          <p:cNvPr id="623624" name="Rectangle 8"/>
          <p:cNvSpPr>
            <a:spLocks noChangeArrowheads="1"/>
          </p:cNvSpPr>
          <p:nvPr/>
        </p:nvSpPr>
        <p:spPr bwMode="auto">
          <a:xfrm>
            <a:off x="1843088" y="1576388"/>
            <a:ext cx="16621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DISTURBED</a:t>
            </a:r>
          </a:p>
        </p:txBody>
      </p:sp>
      <p:sp>
        <p:nvSpPr>
          <p:cNvPr id="623625" name="Rectangle 9"/>
          <p:cNvSpPr>
            <a:spLocks noChangeArrowheads="1"/>
          </p:cNvSpPr>
          <p:nvPr/>
        </p:nvSpPr>
        <p:spPr bwMode="auto">
          <a:xfrm>
            <a:off x="1785938" y="2078038"/>
            <a:ext cx="177641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 i="1">
                <a:solidFill>
                  <a:srgbClr val="000000"/>
                </a:solidFill>
              </a:rPr>
              <a:t>Declining blood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 i="1">
                <a:solidFill>
                  <a:srgbClr val="000000"/>
                </a:solidFill>
              </a:rPr>
              <a:t>glucose levels</a:t>
            </a:r>
            <a:endParaRPr lang="en-US" sz="1700" b="1">
              <a:solidFill>
                <a:srgbClr val="000000"/>
              </a:solidFill>
            </a:endParaRPr>
          </a:p>
        </p:txBody>
      </p:sp>
      <p:sp>
        <p:nvSpPr>
          <p:cNvPr id="623626" name="Line 10"/>
          <p:cNvSpPr>
            <a:spLocks noChangeShapeType="1"/>
          </p:cNvSpPr>
          <p:nvPr/>
        </p:nvSpPr>
        <p:spPr bwMode="auto">
          <a:xfrm>
            <a:off x="1879600" y="2054225"/>
            <a:ext cx="162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74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6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4" y="538164"/>
            <a:ext cx="8524875" cy="578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5669" name="Rectangle 5"/>
          <p:cNvSpPr>
            <a:spLocks noChangeArrowheads="1"/>
          </p:cNvSpPr>
          <p:nvPr/>
        </p:nvSpPr>
        <p:spPr bwMode="auto">
          <a:xfrm>
            <a:off x="5353051" y="1109663"/>
            <a:ext cx="17827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HOMEOSTASIS</a:t>
            </a:r>
          </a:p>
        </p:txBody>
      </p:sp>
      <p:sp>
        <p:nvSpPr>
          <p:cNvPr id="625670" name="Line 6"/>
          <p:cNvSpPr>
            <a:spLocks noChangeShapeType="1"/>
          </p:cNvSpPr>
          <p:nvPr/>
        </p:nvSpPr>
        <p:spPr bwMode="auto">
          <a:xfrm>
            <a:off x="5416550" y="1377950"/>
            <a:ext cx="1695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5671" name="Rectangle 7"/>
          <p:cNvSpPr>
            <a:spLocks noChangeArrowheads="1"/>
          </p:cNvSpPr>
          <p:nvPr/>
        </p:nvSpPr>
        <p:spPr bwMode="auto">
          <a:xfrm>
            <a:off x="5413376" y="1406526"/>
            <a:ext cx="1630363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Normal glucose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levels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(70-110 mg/dl)</a:t>
            </a:r>
          </a:p>
        </p:txBody>
      </p:sp>
      <p:sp>
        <p:nvSpPr>
          <p:cNvPr id="625672" name="Rectangle 8"/>
          <p:cNvSpPr>
            <a:spLocks noChangeArrowheads="1"/>
          </p:cNvSpPr>
          <p:nvPr/>
        </p:nvSpPr>
        <p:spPr bwMode="auto">
          <a:xfrm>
            <a:off x="1843088" y="1576388"/>
            <a:ext cx="16621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DISTURBED</a:t>
            </a:r>
          </a:p>
        </p:txBody>
      </p:sp>
      <p:sp>
        <p:nvSpPr>
          <p:cNvPr id="625673" name="Rectangle 9"/>
          <p:cNvSpPr>
            <a:spLocks noChangeArrowheads="1"/>
          </p:cNvSpPr>
          <p:nvPr/>
        </p:nvSpPr>
        <p:spPr bwMode="auto">
          <a:xfrm>
            <a:off x="1785938" y="2078038"/>
            <a:ext cx="177641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 i="1">
                <a:solidFill>
                  <a:srgbClr val="000000"/>
                </a:solidFill>
              </a:rPr>
              <a:t>Declining blood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 i="1">
                <a:solidFill>
                  <a:srgbClr val="000000"/>
                </a:solidFill>
              </a:rPr>
              <a:t>glucose levels</a:t>
            </a:r>
            <a:endParaRPr lang="en-US" sz="1700" b="1">
              <a:solidFill>
                <a:srgbClr val="000000"/>
              </a:solidFill>
            </a:endParaRPr>
          </a:p>
        </p:txBody>
      </p:sp>
      <p:sp>
        <p:nvSpPr>
          <p:cNvPr id="625674" name="Line 10"/>
          <p:cNvSpPr>
            <a:spLocks noChangeShapeType="1"/>
          </p:cNvSpPr>
          <p:nvPr/>
        </p:nvSpPr>
        <p:spPr bwMode="auto">
          <a:xfrm>
            <a:off x="1879600" y="2054225"/>
            <a:ext cx="162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5675" name="Rectangle 11"/>
          <p:cNvSpPr>
            <a:spLocks noChangeArrowheads="1"/>
          </p:cNvSpPr>
          <p:nvPr/>
        </p:nvSpPr>
        <p:spPr bwMode="auto">
          <a:xfrm>
            <a:off x="2376488" y="4540251"/>
            <a:ext cx="1293812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Alpha cells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secrete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glucagon</a:t>
            </a:r>
          </a:p>
        </p:txBody>
      </p:sp>
    </p:spTree>
    <p:extLst>
      <p:ext uri="{BB962C8B-B14F-4D97-AF65-F5344CB8AC3E}">
        <p14:creationId xmlns:p14="http://schemas.microsoft.com/office/powerpoint/2010/main" val="34694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7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4" y="538164"/>
            <a:ext cx="8524875" cy="578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7717" name="Rectangle 5"/>
          <p:cNvSpPr>
            <a:spLocks noChangeArrowheads="1"/>
          </p:cNvSpPr>
          <p:nvPr/>
        </p:nvSpPr>
        <p:spPr bwMode="auto">
          <a:xfrm>
            <a:off x="5353051" y="1109663"/>
            <a:ext cx="17827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HOMEOSTASIS</a:t>
            </a:r>
          </a:p>
        </p:txBody>
      </p:sp>
      <p:sp>
        <p:nvSpPr>
          <p:cNvPr id="627718" name="Line 6"/>
          <p:cNvSpPr>
            <a:spLocks noChangeShapeType="1"/>
          </p:cNvSpPr>
          <p:nvPr/>
        </p:nvSpPr>
        <p:spPr bwMode="auto">
          <a:xfrm>
            <a:off x="5416550" y="1377950"/>
            <a:ext cx="1695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7719" name="Rectangle 7"/>
          <p:cNvSpPr>
            <a:spLocks noChangeArrowheads="1"/>
          </p:cNvSpPr>
          <p:nvPr/>
        </p:nvSpPr>
        <p:spPr bwMode="auto">
          <a:xfrm>
            <a:off x="5413376" y="1406526"/>
            <a:ext cx="1630363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Normal glucose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levels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(70-110 mg/dl)</a:t>
            </a:r>
          </a:p>
        </p:txBody>
      </p:sp>
      <p:sp>
        <p:nvSpPr>
          <p:cNvPr id="627720" name="Rectangle 8"/>
          <p:cNvSpPr>
            <a:spLocks noChangeArrowheads="1"/>
          </p:cNvSpPr>
          <p:nvPr/>
        </p:nvSpPr>
        <p:spPr bwMode="auto">
          <a:xfrm>
            <a:off x="1843088" y="1576388"/>
            <a:ext cx="16621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DISTURBED</a:t>
            </a:r>
          </a:p>
        </p:txBody>
      </p:sp>
      <p:sp>
        <p:nvSpPr>
          <p:cNvPr id="627721" name="Rectangle 9"/>
          <p:cNvSpPr>
            <a:spLocks noChangeArrowheads="1"/>
          </p:cNvSpPr>
          <p:nvPr/>
        </p:nvSpPr>
        <p:spPr bwMode="auto">
          <a:xfrm>
            <a:off x="1785938" y="2078038"/>
            <a:ext cx="177641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 i="1">
                <a:solidFill>
                  <a:srgbClr val="000000"/>
                </a:solidFill>
              </a:rPr>
              <a:t>Declining blood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 i="1">
                <a:solidFill>
                  <a:srgbClr val="000000"/>
                </a:solidFill>
              </a:rPr>
              <a:t>glucose levels</a:t>
            </a:r>
            <a:endParaRPr lang="en-US" sz="1700" b="1">
              <a:solidFill>
                <a:srgbClr val="000000"/>
              </a:solidFill>
            </a:endParaRPr>
          </a:p>
        </p:txBody>
      </p:sp>
      <p:sp>
        <p:nvSpPr>
          <p:cNvPr id="627722" name="Line 10"/>
          <p:cNvSpPr>
            <a:spLocks noChangeShapeType="1"/>
          </p:cNvSpPr>
          <p:nvPr/>
        </p:nvSpPr>
        <p:spPr bwMode="auto">
          <a:xfrm>
            <a:off x="1879600" y="2054225"/>
            <a:ext cx="162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7723" name="Rectangle 11"/>
          <p:cNvSpPr>
            <a:spLocks noChangeArrowheads="1"/>
          </p:cNvSpPr>
          <p:nvPr/>
        </p:nvSpPr>
        <p:spPr bwMode="auto">
          <a:xfrm>
            <a:off x="4994276" y="3549651"/>
            <a:ext cx="2468563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Increased breakdown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of glycogen to glucose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(liver, skeletal muscle)</a:t>
            </a:r>
          </a:p>
        </p:txBody>
      </p:sp>
      <p:sp>
        <p:nvSpPr>
          <p:cNvPr id="627724" name="Rectangle 12"/>
          <p:cNvSpPr>
            <a:spLocks noChangeArrowheads="1"/>
          </p:cNvSpPr>
          <p:nvPr/>
        </p:nvSpPr>
        <p:spPr bwMode="auto">
          <a:xfrm>
            <a:off x="2376488" y="4540251"/>
            <a:ext cx="1293812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Alpha cells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secrete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glucagon</a:t>
            </a:r>
          </a:p>
        </p:txBody>
      </p:sp>
    </p:spTree>
    <p:extLst>
      <p:ext uri="{BB962C8B-B14F-4D97-AF65-F5344CB8AC3E}">
        <p14:creationId xmlns:p14="http://schemas.microsoft.com/office/powerpoint/2010/main" val="14054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7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4" y="538164"/>
            <a:ext cx="8524875" cy="578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9765" name="Rectangle 5"/>
          <p:cNvSpPr>
            <a:spLocks noChangeArrowheads="1"/>
          </p:cNvSpPr>
          <p:nvPr/>
        </p:nvSpPr>
        <p:spPr bwMode="auto">
          <a:xfrm>
            <a:off x="5353051" y="1109663"/>
            <a:ext cx="17827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HOMEOSTASIS</a:t>
            </a:r>
          </a:p>
        </p:txBody>
      </p:sp>
      <p:sp>
        <p:nvSpPr>
          <p:cNvPr id="629766" name="Line 6"/>
          <p:cNvSpPr>
            <a:spLocks noChangeShapeType="1"/>
          </p:cNvSpPr>
          <p:nvPr/>
        </p:nvSpPr>
        <p:spPr bwMode="auto">
          <a:xfrm>
            <a:off x="5416550" y="1377950"/>
            <a:ext cx="1695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9767" name="Rectangle 7"/>
          <p:cNvSpPr>
            <a:spLocks noChangeArrowheads="1"/>
          </p:cNvSpPr>
          <p:nvPr/>
        </p:nvSpPr>
        <p:spPr bwMode="auto">
          <a:xfrm>
            <a:off x="5413376" y="1406526"/>
            <a:ext cx="1630363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Normal glucose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levels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(70-110 mg/dl)</a:t>
            </a:r>
          </a:p>
        </p:txBody>
      </p:sp>
      <p:sp>
        <p:nvSpPr>
          <p:cNvPr id="629768" name="Rectangle 8"/>
          <p:cNvSpPr>
            <a:spLocks noChangeArrowheads="1"/>
          </p:cNvSpPr>
          <p:nvPr/>
        </p:nvSpPr>
        <p:spPr bwMode="auto">
          <a:xfrm>
            <a:off x="1843088" y="1576388"/>
            <a:ext cx="16621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DISTURBED</a:t>
            </a:r>
          </a:p>
        </p:txBody>
      </p:sp>
      <p:sp>
        <p:nvSpPr>
          <p:cNvPr id="629769" name="Rectangle 9"/>
          <p:cNvSpPr>
            <a:spLocks noChangeArrowheads="1"/>
          </p:cNvSpPr>
          <p:nvPr/>
        </p:nvSpPr>
        <p:spPr bwMode="auto">
          <a:xfrm>
            <a:off x="1785938" y="2078038"/>
            <a:ext cx="177641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 i="1">
                <a:solidFill>
                  <a:srgbClr val="000000"/>
                </a:solidFill>
              </a:rPr>
              <a:t>Declining blood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 i="1">
                <a:solidFill>
                  <a:srgbClr val="000000"/>
                </a:solidFill>
              </a:rPr>
              <a:t>glucose levels</a:t>
            </a:r>
            <a:endParaRPr lang="en-US" sz="1700" b="1">
              <a:solidFill>
                <a:srgbClr val="000000"/>
              </a:solidFill>
            </a:endParaRPr>
          </a:p>
        </p:txBody>
      </p:sp>
      <p:sp>
        <p:nvSpPr>
          <p:cNvPr id="629770" name="Line 10"/>
          <p:cNvSpPr>
            <a:spLocks noChangeShapeType="1"/>
          </p:cNvSpPr>
          <p:nvPr/>
        </p:nvSpPr>
        <p:spPr bwMode="auto">
          <a:xfrm>
            <a:off x="1879600" y="2054225"/>
            <a:ext cx="162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9771" name="Rectangle 11"/>
          <p:cNvSpPr>
            <a:spLocks noChangeArrowheads="1"/>
          </p:cNvSpPr>
          <p:nvPr/>
        </p:nvSpPr>
        <p:spPr bwMode="auto">
          <a:xfrm>
            <a:off x="4994276" y="3549651"/>
            <a:ext cx="2468563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Increased breakdown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of glycogen to glucose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(liver, skeletal muscle)</a:t>
            </a:r>
          </a:p>
        </p:txBody>
      </p:sp>
      <p:sp>
        <p:nvSpPr>
          <p:cNvPr id="629772" name="Rectangle 12"/>
          <p:cNvSpPr>
            <a:spLocks noChangeArrowheads="1"/>
          </p:cNvSpPr>
          <p:nvPr/>
        </p:nvSpPr>
        <p:spPr bwMode="auto">
          <a:xfrm>
            <a:off x="4975226" y="4538663"/>
            <a:ext cx="25066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Increased breakdown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of fats to fatty acids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(adipose tissue)</a:t>
            </a:r>
          </a:p>
        </p:txBody>
      </p:sp>
      <p:sp>
        <p:nvSpPr>
          <p:cNvPr id="629773" name="Rectangle 13"/>
          <p:cNvSpPr>
            <a:spLocks noChangeArrowheads="1"/>
          </p:cNvSpPr>
          <p:nvPr/>
        </p:nvSpPr>
        <p:spPr bwMode="auto">
          <a:xfrm>
            <a:off x="2376488" y="4540251"/>
            <a:ext cx="1293812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Alpha cells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secrete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glucagon</a:t>
            </a:r>
          </a:p>
        </p:txBody>
      </p:sp>
    </p:spTree>
    <p:extLst>
      <p:ext uri="{BB962C8B-B14F-4D97-AF65-F5344CB8AC3E}">
        <p14:creationId xmlns:p14="http://schemas.microsoft.com/office/powerpoint/2010/main" val="349239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4" y="538164"/>
            <a:ext cx="8524875" cy="578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1813" name="Rectangle 5"/>
          <p:cNvSpPr>
            <a:spLocks noChangeArrowheads="1"/>
          </p:cNvSpPr>
          <p:nvPr/>
        </p:nvSpPr>
        <p:spPr bwMode="auto">
          <a:xfrm>
            <a:off x="5353051" y="1109663"/>
            <a:ext cx="17827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HOMEOSTASIS</a:t>
            </a:r>
          </a:p>
        </p:txBody>
      </p:sp>
      <p:sp>
        <p:nvSpPr>
          <p:cNvPr id="631814" name="Line 6"/>
          <p:cNvSpPr>
            <a:spLocks noChangeShapeType="1"/>
          </p:cNvSpPr>
          <p:nvPr/>
        </p:nvSpPr>
        <p:spPr bwMode="auto">
          <a:xfrm>
            <a:off x="5416550" y="1377950"/>
            <a:ext cx="1695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1815" name="Rectangle 7"/>
          <p:cNvSpPr>
            <a:spLocks noChangeArrowheads="1"/>
          </p:cNvSpPr>
          <p:nvPr/>
        </p:nvSpPr>
        <p:spPr bwMode="auto">
          <a:xfrm>
            <a:off x="5413376" y="1406526"/>
            <a:ext cx="1630363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Normal glucose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levels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(70-110 mg/dl)</a:t>
            </a:r>
          </a:p>
        </p:txBody>
      </p:sp>
      <p:sp>
        <p:nvSpPr>
          <p:cNvPr id="631816" name="Rectangle 8"/>
          <p:cNvSpPr>
            <a:spLocks noChangeArrowheads="1"/>
          </p:cNvSpPr>
          <p:nvPr/>
        </p:nvSpPr>
        <p:spPr bwMode="auto">
          <a:xfrm>
            <a:off x="1843088" y="1576388"/>
            <a:ext cx="16621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DISTURBED</a:t>
            </a:r>
          </a:p>
        </p:txBody>
      </p:sp>
      <p:sp>
        <p:nvSpPr>
          <p:cNvPr id="631817" name="Rectangle 9"/>
          <p:cNvSpPr>
            <a:spLocks noChangeArrowheads="1"/>
          </p:cNvSpPr>
          <p:nvPr/>
        </p:nvSpPr>
        <p:spPr bwMode="auto">
          <a:xfrm>
            <a:off x="1785938" y="2078038"/>
            <a:ext cx="177641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 i="1">
                <a:solidFill>
                  <a:srgbClr val="000000"/>
                </a:solidFill>
              </a:rPr>
              <a:t>Declining blood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 i="1">
                <a:solidFill>
                  <a:srgbClr val="000000"/>
                </a:solidFill>
              </a:rPr>
              <a:t>glucose levels</a:t>
            </a:r>
            <a:endParaRPr lang="en-US" sz="1700" b="1">
              <a:solidFill>
                <a:srgbClr val="000000"/>
              </a:solidFill>
            </a:endParaRPr>
          </a:p>
        </p:txBody>
      </p:sp>
      <p:sp>
        <p:nvSpPr>
          <p:cNvPr id="631818" name="Line 10"/>
          <p:cNvSpPr>
            <a:spLocks noChangeShapeType="1"/>
          </p:cNvSpPr>
          <p:nvPr/>
        </p:nvSpPr>
        <p:spPr bwMode="auto">
          <a:xfrm>
            <a:off x="1879600" y="2054225"/>
            <a:ext cx="162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1819" name="Rectangle 11"/>
          <p:cNvSpPr>
            <a:spLocks noChangeArrowheads="1"/>
          </p:cNvSpPr>
          <p:nvPr/>
        </p:nvSpPr>
        <p:spPr bwMode="auto">
          <a:xfrm>
            <a:off x="4994276" y="3549651"/>
            <a:ext cx="2468563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Increased breakdown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of glycogen to glucose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(liver, skeletal muscle)</a:t>
            </a:r>
          </a:p>
        </p:txBody>
      </p:sp>
      <p:sp>
        <p:nvSpPr>
          <p:cNvPr id="631820" name="Rectangle 12"/>
          <p:cNvSpPr>
            <a:spLocks noChangeArrowheads="1"/>
          </p:cNvSpPr>
          <p:nvPr/>
        </p:nvSpPr>
        <p:spPr bwMode="auto">
          <a:xfrm>
            <a:off x="4975226" y="4538663"/>
            <a:ext cx="25066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Increased breakdown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of fats to fatty acids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(adipose tissue)</a:t>
            </a:r>
          </a:p>
        </p:txBody>
      </p:sp>
      <p:sp>
        <p:nvSpPr>
          <p:cNvPr id="631821" name="Rectangle 13"/>
          <p:cNvSpPr>
            <a:spLocks noChangeArrowheads="1"/>
          </p:cNvSpPr>
          <p:nvPr/>
        </p:nvSpPr>
        <p:spPr bwMode="auto">
          <a:xfrm>
            <a:off x="4975226" y="5513388"/>
            <a:ext cx="248761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Increased synthesis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and release of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glucose (liver)</a:t>
            </a:r>
          </a:p>
        </p:txBody>
      </p:sp>
      <p:sp>
        <p:nvSpPr>
          <p:cNvPr id="631822" name="Rectangle 14"/>
          <p:cNvSpPr>
            <a:spLocks noChangeArrowheads="1"/>
          </p:cNvSpPr>
          <p:nvPr/>
        </p:nvSpPr>
        <p:spPr bwMode="auto">
          <a:xfrm>
            <a:off x="2376488" y="4540251"/>
            <a:ext cx="1293812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Alpha cells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secrete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glucagon</a:t>
            </a:r>
          </a:p>
        </p:txBody>
      </p:sp>
      <p:sp>
        <p:nvSpPr>
          <p:cNvPr id="631823" name="Rectangle 15"/>
          <p:cNvSpPr>
            <a:spLocks noChangeArrowheads="1"/>
          </p:cNvSpPr>
          <p:nvPr/>
        </p:nvSpPr>
        <p:spPr bwMode="auto">
          <a:xfrm>
            <a:off x="8523288" y="4559301"/>
            <a:ext cx="1598612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Blood glucose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concentration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rises</a:t>
            </a:r>
          </a:p>
        </p:txBody>
      </p:sp>
    </p:spTree>
    <p:extLst>
      <p:ext uri="{BB962C8B-B14F-4D97-AF65-F5344CB8AC3E}">
        <p14:creationId xmlns:p14="http://schemas.microsoft.com/office/powerpoint/2010/main" val="426137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8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4" y="538164"/>
            <a:ext cx="8524875" cy="578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3861" name="Rectangle 5"/>
          <p:cNvSpPr>
            <a:spLocks noChangeArrowheads="1"/>
          </p:cNvSpPr>
          <p:nvPr/>
        </p:nvSpPr>
        <p:spPr bwMode="auto">
          <a:xfrm>
            <a:off x="5353051" y="1109663"/>
            <a:ext cx="17827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HOMEOSTASIS</a:t>
            </a:r>
          </a:p>
        </p:txBody>
      </p:sp>
      <p:sp>
        <p:nvSpPr>
          <p:cNvPr id="633862" name="Line 6"/>
          <p:cNvSpPr>
            <a:spLocks noChangeShapeType="1"/>
          </p:cNvSpPr>
          <p:nvPr/>
        </p:nvSpPr>
        <p:spPr bwMode="auto">
          <a:xfrm>
            <a:off x="5416550" y="1377950"/>
            <a:ext cx="1695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3863" name="Rectangle 7"/>
          <p:cNvSpPr>
            <a:spLocks noChangeArrowheads="1"/>
          </p:cNvSpPr>
          <p:nvPr/>
        </p:nvSpPr>
        <p:spPr bwMode="auto">
          <a:xfrm>
            <a:off x="5413376" y="1406526"/>
            <a:ext cx="1630363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Normal glucose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levels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(70-110 mg/dl)</a:t>
            </a:r>
          </a:p>
        </p:txBody>
      </p:sp>
      <p:sp>
        <p:nvSpPr>
          <p:cNvPr id="633864" name="Rectangle 8"/>
          <p:cNvSpPr>
            <a:spLocks noChangeArrowheads="1"/>
          </p:cNvSpPr>
          <p:nvPr/>
        </p:nvSpPr>
        <p:spPr bwMode="auto">
          <a:xfrm>
            <a:off x="8694738" y="2055813"/>
            <a:ext cx="1662112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RESTORED</a:t>
            </a:r>
          </a:p>
        </p:txBody>
      </p:sp>
      <p:sp>
        <p:nvSpPr>
          <p:cNvPr id="633865" name="Rectangle 9"/>
          <p:cNvSpPr>
            <a:spLocks noChangeArrowheads="1"/>
          </p:cNvSpPr>
          <p:nvPr/>
        </p:nvSpPr>
        <p:spPr bwMode="auto">
          <a:xfrm>
            <a:off x="1843088" y="1576388"/>
            <a:ext cx="16621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DISTURBED</a:t>
            </a:r>
          </a:p>
        </p:txBody>
      </p:sp>
      <p:sp>
        <p:nvSpPr>
          <p:cNvPr id="633866" name="Rectangle 10"/>
          <p:cNvSpPr>
            <a:spLocks noChangeArrowheads="1"/>
          </p:cNvSpPr>
          <p:nvPr/>
        </p:nvSpPr>
        <p:spPr bwMode="auto">
          <a:xfrm>
            <a:off x="1785938" y="2078038"/>
            <a:ext cx="177641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 i="1">
                <a:solidFill>
                  <a:srgbClr val="000000"/>
                </a:solidFill>
              </a:rPr>
              <a:t>Declining blood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 i="1">
                <a:solidFill>
                  <a:srgbClr val="000000"/>
                </a:solidFill>
              </a:rPr>
              <a:t>glucose levels</a:t>
            </a:r>
            <a:endParaRPr lang="en-US" sz="1700" b="1">
              <a:solidFill>
                <a:srgbClr val="000000"/>
              </a:solidFill>
            </a:endParaRPr>
          </a:p>
        </p:txBody>
      </p:sp>
      <p:sp>
        <p:nvSpPr>
          <p:cNvPr id="633867" name="Line 11"/>
          <p:cNvSpPr>
            <a:spLocks noChangeShapeType="1"/>
          </p:cNvSpPr>
          <p:nvPr/>
        </p:nvSpPr>
        <p:spPr bwMode="auto">
          <a:xfrm>
            <a:off x="1879600" y="2054225"/>
            <a:ext cx="162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3868" name="Rectangle 12"/>
          <p:cNvSpPr>
            <a:spLocks noChangeArrowheads="1"/>
          </p:cNvSpPr>
          <p:nvPr/>
        </p:nvSpPr>
        <p:spPr bwMode="auto">
          <a:xfrm>
            <a:off x="4994276" y="3549651"/>
            <a:ext cx="2468563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Increased breakdown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of glycogen to glucose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(liver, skeletal muscle)</a:t>
            </a:r>
          </a:p>
        </p:txBody>
      </p:sp>
      <p:sp>
        <p:nvSpPr>
          <p:cNvPr id="633869" name="Rectangle 13"/>
          <p:cNvSpPr>
            <a:spLocks noChangeArrowheads="1"/>
          </p:cNvSpPr>
          <p:nvPr/>
        </p:nvSpPr>
        <p:spPr bwMode="auto">
          <a:xfrm>
            <a:off x="4975226" y="4538663"/>
            <a:ext cx="25066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Increased breakdown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of fats to fatty acids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(adipose tissue)</a:t>
            </a:r>
          </a:p>
        </p:txBody>
      </p:sp>
      <p:sp>
        <p:nvSpPr>
          <p:cNvPr id="633870" name="Rectangle 14"/>
          <p:cNvSpPr>
            <a:spLocks noChangeArrowheads="1"/>
          </p:cNvSpPr>
          <p:nvPr/>
        </p:nvSpPr>
        <p:spPr bwMode="auto">
          <a:xfrm>
            <a:off x="4975226" y="5513388"/>
            <a:ext cx="248761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Increased synthesis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and release of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glucose (liver)</a:t>
            </a:r>
          </a:p>
        </p:txBody>
      </p:sp>
      <p:sp>
        <p:nvSpPr>
          <p:cNvPr id="633871" name="Rectangle 15"/>
          <p:cNvSpPr>
            <a:spLocks noChangeArrowheads="1"/>
          </p:cNvSpPr>
          <p:nvPr/>
        </p:nvSpPr>
        <p:spPr bwMode="auto">
          <a:xfrm>
            <a:off x="2376488" y="4540251"/>
            <a:ext cx="1293812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Alpha cells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secrete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glucagon</a:t>
            </a:r>
          </a:p>
        </p:txBody>
      </p:sp>
      <p:sp>
        <p:nvSpPr>
          <p:cNvPr id="633872" name="Rectangle 16"/>
          <p:cNvSpPr>
            <a:spLocks noChangeArrowheads="1"/>
          </p:cNvSpPr>
          <p:nvPr/>
        </p:nvSpPr>
        <p:spPr bwMode="auto">
          <a:xfrm>
            <a:off x="8523288" y="4559301"/>
            <a:ext cx="1598612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Blood glucose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concentration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rises</a:t>
            </a:r>
          </a:p>
        </p:txBody>
      </p:sp>
    </p:spTree>
    <p:extLst>
      <p:ext uri="{BB962C8B-B14F-4D97-AF65-F5344CB8AC3E}">
        <p14:creationId xmlns:p14="http://schemas.microsoft.com/office/powerpoint/2010/main" val="29905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9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1" y="334964"/>
            <a:ext cx="4773613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909" name="Rectangle 5"/>
          <p:cNvSpPr>
            <a:spLocks noChangeArrowheads="1"/>
          </p:cNvSpPr>
          <p:nvPr/>
        </p:nvSpPr>
        <p:spPr bwMode="auto">
          <a:xfrm>
            <a:off x="4027488" y="1535113"/>
            <a:ext cx="6651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</a:pPr>
            <a:r>
              <a:rPr lang="en-US" sz="1000" b="1">
                <a:solidFill>
                  <a:srgbClr val="000000"/>
                </a:solidFill>
              </a:rPr>
              <a:t>Beta cells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000" b="1">
                <a:solidFill>
                  <a:srgbClr val="000000"/>
                </a:solidFill>
              </a:rPr>
              <a:t>secrete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000" b="1">
                <a:solidFill>
                  <a:srgbClr val="000000"/>
                </a:solidFill>
              </a:rPr>
              <a:t>insulin</a:t>
            </a:r>
          </a:p>
        </p:txBody>
      </p:sp>
      <p:sp>
        <p:nvSpPr>
          <p:cNvPr id="635910" name="Rectangle 6"/>
          <p:cNvSpPr>
            <a:spLocks noChangeArrowheads="1"/>
          </p:cNvSpPr>
          <p:nvPr/>
        </p:nvSpPr>
        <p:spPr bwMode="auto">
          <a:xfrm>
            <a:off x="5487988" y="417513"/>
            <a:ext cx="142081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Increased rate of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glucose transport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into target cell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35911" name="Rectangle 7"/>
          <p:cNvSpPr>
            <a:spLocks noChangeArrowheads="1"/>
          </p:cNvSpPr>
          <p:nvPr/>
        </p:nvSpPr>
        <p:spPr bwMode="auto">
          <a:xfrm>
            <a:off x="5468938" y="950913"/>
            <a:ext cx="142081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Increased rate of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glucose utilization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and ATP generation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35912" name="Rectangle 8"/>
          <p:cNvSpPr>
            <a:spLocks noChangeArrowheads="1"/>
          </p:cNvSpPr>
          <p:nvPr/>
        </p:nvSpPr>
        <p:spPr bwMode="auto">
          <a:xfrm>
            <a:off x="7462838" y="1503363"/>
            <a:ext cx="91281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Blood glucose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concentration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declines</a:t>
            </a:r>
          </a:p>
        </p:txBody>
      </p:sp>
      <p:sp>
        <p:nvSpPr>
          <p:cNvPr id="635913" name="Rectangle 9"/>
          <p:cNvSpPr>
            <a:spLocks noChangeArrowheads="1"/>
          </p:cNvSpPr>
          <p:nvPr/>
        </p:nvSpPr>
        <p:spPr bwMode="auto">
          <a:xfrm>
            <a:off x="3494088" y="3036888"/>
            <a:ext cx="912812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DISTURBED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35914" name="Rectangle 10"/>
          <p:cNvSpPr>
            <a:spLocks noChangeArrowheads="1"/>
          </p:cNvSpPr>
          <p:nvPr/>
        </p:nvSpPr>
        <p:spPr bwMode="auto">
          <a:xfrm>
            <a:off x="3481388" y="3373438"/>
            <a:ext cx="912812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 i="1">
                <a:solidFill>
                  <a:srgbClr val="000000"/>
                </a:solidFill>
              </a:rPr>
              <a:t>Rising blood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 i="1">
                <a:solidFill>
                  <a:srgbClr val="000000"/>
                </a:solidFill>
              </a:rPr>
              <a:t>glucose levels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35915" name="Line 11"/>
          <p:cNvSpPr>
            <a:spLocks noChangeShapeType="1"/>
          </p:cNvSpPr>
          <p:nvPr/>
        </p:nvSpPr>
        <p:spPr bwMode="auto">
          <a:xfrm>
            <a:off x="3479800" y="3336925"/>
            <a:ext cx="946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5916" name="Rectangle 12"/>
          <p:cNvSpPr>
            <a:spLocks noChangeArrowheads="1"/>
          </p:cNvSpPr>
          <p:nvPr/>
        </p:nvSpPr>
        <p:spPr bwMode="auto">
          <a:xfrm>
            <a:off x="7653338" y="3479801"/>
            <a:ext cx="91281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RESTORED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35917" name="Rectangle 13"/>
          <p:cNvSpPr>
            <a:spLocks noChangeArrowheads="1"/>
          </p:cNvSpPr>
          <p:nvPr/>
        </p:nvSpPr>
        <p:spPr bwMode="auto">
          <a:xfrm>
            <a:off x="5734051" y="3598863"/>
            <a:ext cx="912813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HOMEOSTASIS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35918" name="Line 14"/>
          <p:cNvSpPr>
            <a:spLocks noChangeShapeType="1"/>
          </p:cNvSpPr>
          <p:nvPr/>
        </p:nvSpPr>
        <p:spPr bwMode="auto">
          <a:xfrm>
            <a:off x="5708650" y="3740150"/>
            <a:ext cx="952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5919" name="Rectangle 15"/>
          <p:cNvSpPr>
            <a:spLocks noChangeArrowheads="1"/>
          </p:cNvSpPr>
          <p:nvPr/>
        </p:nvSpPr>
        <p:spPr bwMode="auto">
          <a:xfrm>
            <a:off x="5673726" y="3794126"/>
            <a:ext cx="10207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Normal glucose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levels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(70-110 mg/dl)</a:t>
            </a:r>
          </a:p>
        </p:txBody>
      </p:sp>
      <p:sp>
        <p:nvSpPr>
          <p:cNvPr id="635920" name="Rectangle 16"/>
          <p:cNvSpPr>
            <a:spLocks noChangeArrowheads="1"/>
          </p:cNvSpPr>
          <p:nvPr/>
        </p:nvSpPr>
        <p:spPr bwMode="auto">
          <a:xfrm>
            <a:off x="7659688" y="4113213"/>
            <a:ext cx="912812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RESTORED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35921" name="Rectangle 17"/>
          <p:cNvSpPr>
            <a:spLocks noChangeArrowheads="1"/>
          </p:cNvSpPr>
          <p:nvPr/>
        </p:nvSpPr>
        <p:spPr bwMode="auto">
          <a:xfrm>
            <a:off x="3513138" y="3810001"/>
            <a:ext cx="91281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HOMEOSTASIS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DISTURBED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35922" name="Rectangle 18"/>
          <p:cNvSpPr>
            <a:spLocks noChangeArrowheads="1"/>
          </p:cNvSpPr>
          <p:nvPr/>
        </p:nvSpPr>
        <p:spPr bwMode="auto">
          <a:xfrm>
            <a:off x="3500438" y="4146551"/>
            <a:ext cx="91281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 i="1">
                <a:solidFill>
                  <a:srgbClr val="000000"/>
                </a:solidFill>
              </a:rPr>
              <a:t>Declining blood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 i="1">
                <a:solidFill>
                  <a:srgbClr val="000000"/>
                </a:solidFill>
              </a:rPr>
              <a:t>glucose levels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35923" name="Line 19"/>
          <p:cNvSpPr>
            <a:spLocks noChangeShapeType="1"/>
          </p:cNvSpPr>
          <p:nvPr/>
        </p:nvSpPr>
        <p:spPr bwMode="auto">
          <a:xfrm>
            <a:off x="3498850" y="4110038"/>
            <a:ext cx="946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5924" name="Rectangle 20"/>
          <p:cNvSpPr>
            <a:spLocks noChangeArrowheads="1"/>
          </p:cNvSpPr>
          <p:nvPr/>
        </p:nvSpPr>
        <p:spPr bwMode="auto">
          <a:xfrm>
            <a:off x="5464176" y="4945063"/>
            <a:ext cx="1439863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Increased breakdown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of glycogen to glucose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(liver, skeletal muscle)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35925" name="Rectangle 21"/>
          <p:cNvSpPr>
            <a:spLocks noChangeArrowheads="1"/>
          </p:cNvSpPr>
          <p:nvPr/>
        </p:nvSpPr>
        <p:spPr bwMode="auto">
          <a:xfrm>
            <a:off x="5457826" y="5503863"/>
            <a:ext cx="143986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Increased breakdown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of fats to fatty acids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(adipose tissue)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35926" name="Rectangle 22"/>
          <p:cNvSpPr>
            <a:spLocks noChangeArrowheads="1"/>
          </p:cNvSpPr>
          <p:nvPr/>
        </p:nvSpPr>
        <p:spPr bwMode="auto">
          <a:xfrm>
            <a:off x="5457826" y="6040438"/>
            <a:ext cx="1439863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Increased synthesis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and release of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glucose (liver)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35927" name="Rectangle 23"/>
          <p:cNvSpPr>
            <a:spLocks noChangeArrowheads="1"/>
          </p:cNvSpPr>
          <p:nvPr/>
        </p:nvSpPr>
        <p:spPr bwMode="auto">
          <a:xfrm>
            <a:off x="4014788" y="5505451"/>
            <a:ext cx="741362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Alpha cells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secrete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glucagon</a:t>
            </a:r>
          </a:p>
        </p:txBody>
      </p:sp>
      <p:sp>
        <p:nvSpPr>
          <p:cNvPr id="635928" name="Rectangle 24"/>
          <p:cNvSpPr>
            <a:spLocks noChangeArrowheads="1"/>
          </p:cNvSpPr>
          <p:nvPr/>
        </p:nvSpPr>
        <p:spPr bwMode="auto">
          <a:xfrm>
            <a:off x="7456488" y="5511801"/>
            <a:ext cx="912812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Blood glucose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concentration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rises</a:t>
            </a:r>
          </a:p>
        </p:txBody>
      </p:sp>
      <p:sp>
        <p:nvSpPr>
          <p:cNvPr id="635929" name="Rectangle 25"/>
          <p:cNvSpPr>
            <a:spLocks noChangeArrowheads="1"/>
          </p:cNvSpPr>
          <p:nvPr/>
        </p:nvSpPr>
        <p:spPr bwMode="auto">
          <a:xfrm>
            <a:off x="5481638" y="1503363"/>
            <a:ext cx="142081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Increased conversion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of glucose to glycogen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(liver, skeletal muscle)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35930" name="Rectangle 26"/>
          <p:cNvSpPr>
            <a:spLocks noChangeArrowheads="1"/>
          </p:cNvSpPr>
          <p:nvPr/>
        </p:nvSpPr>
        <p:spPr bwMode="auto">
          <a:xfrm>
            <a:off x="5468938" y="2062163"/>
            <a:ext cx="142081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Increased amino acid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absorption and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protein synthesis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35931" name="Rectangle 27"/>
          <p:cNvSpPr>
            <a:spLocks noChangeArrowheads="1"/>
          </p:cNvSpPr>
          <p:nvPr/>
        </p:nvSpPr>
        <p:spPr bwMode="auto">
          <a:xfrm>
            <a:off x="5468938" y="2614613"/>
            <a:ext cx="142081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Increased fat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synthesis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(adipose tissue)</a:t>
            </a:r>
          </a:p>
        </p:txBody>
      </p:sp>
    </p:spTree>
    <p:extLst>
      <p:ext uri="{BB962C8B-B14F-4D97-AF65-F5344CB8AC3E}">
        <p14:creationId xmlns:p14="http://schemas.microsoft.com/office/powerpoint/2010/main" val="9412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/>
              <a:t>Thymus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Site of production of T cells (thymus-dependent cells), which are lymphocytes.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Lymphocytes are involved in cell-mediated immunity.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Secretes hormones that are believed to stimulate T cells after leave thymus.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Thymus gland size is large in newborns and children.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Regresses after puberty and becomes infiltrated with strands of fibrous tissue.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918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8686800" cy="1143000"/>
          </a:xfrm>
        </p:spPr>
        <p:txBody>
          <a:bodyPr/>
          <a:lstStyle/>
          <a:p>
            <a:r>
              <a:rPr lang="en-US" sz="3200" b="1" dirty="0"/>
              <a:t>The Gonads (testes and ovaries) </a:t>
            </a:r>
            <a:br>
              <a:rPr lang="en-US" sz="3200" b="1" dirty="0"/>
            </a:br>
            <a:r>
              <a:rPr lang="en-US" sz="2400" i="1" dirty="0"/>
              <a:t>main source of the steroid sex hormones</a:t>
            </a:r>
            <a:r>
              <a:rPr lang="en-US" sz="3200" dirty="0"/>
              <a:t> 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282" y="1227324"/>
            <a:ext cx="11241742" cy="5311588"/>
          </a:xfrm>
        </p:spPr>
        <p:txBody>
          <a:bodyPr>
            <a:noAutofit/>
          </a:bodyPr>
          <a:lstStyle/>
          <a:p>
            <a:pPr marL="533400" indent="-533400"/>
            <a:r>
              <a:rPr lang="en-US" sz="3200" dirty="0"/>
              <a:t>Testes</a:t>
            </a:r>
          </a:p>
          <a:p>
            <a:pPr marL="914400" lvl="1" indent="-457200"/>
            <a:r>
              <a:rPr lang="en-US" sz="3200" dirty="0"/>
              <a:t>Interstitial cells secrete androgens</a:t>
            </a:r>
          </a:p>
          <a:p>
            <a:pPr marL="914400" lvl="1" indent="-457200"/>
            <a:r>
              <a:rPr lang="en-US" sz="3200" dirty="0"/>
              <a:t>Primary androgen is testosterone</a:t>
            </a:r>
          </a:p>
          <a:p>
            <a:pPr marL="1295400" lvl="2" indent="-381000"/>
            <a:r>
              <a:rPr lang="en-US" sz="3200" dirty="0"/>
              <a:t>Maintains secondary sex characteristics</a:t>
            </a:r>
          </a:p>
          <a:p>
            <a:pPr marL="1295400" lvl="2" indent="-381000"/>
            <a:r>
              <a:rPr lang="en-US" sz="3200" dirty="0"/>
              <a:t>Helps promote sperm formation</a:t>
            </a:r>
          </a:p>
          <a:p>
            <a:pPr marL="533400" indent="-533400"/>
            <a:r>
              <a:rPr lang="en-US" sz="3200" dirty="0"/>
              <a:t>Ovaries</a:t>
            </a:r>
          </a:p>
          <a:p>
            <a:pPr marL="914400" lvl="1" indent="-457200"/>
            <a:r>
              <a:rPr lang="en-US" sz="3200" dirty="0"/>
              <a:t>Androgens secreted by </a:t>
            </a:r>
            <a:r>
              <a:rPr lang="en-US" sz="3200" dirty="0" err="1"/>
              <a:t>thecal</a:t>
            </a:r>
            <a:r>
              <a:rPr lang="en-US" sz="3200" dirty="0"/>
              <a:t> </a:t>
            </a:r>
            <a:r>
              <a:rPr lang="en-US" sz="3200" dirty="0" err="1"/>
              <a:t>folliculi</a:t>
            </a:r>
            <a:endParaRPr lang="en-US" sz="3200" dirty="0"/>
          </a:p>
          <a:p>
            <a:pPr marL="1295400" lvl="2" indent="-381000"/>
            <a:r>
              <a:rPr lang="en-US" sz="3200" dirty="0"/>
              <a:t>Directly converted to estrogens by follicular </a:t>
            </a:r>
            <a:r>
              <a:rPr lang="en-US" sz="3200" dirty="0" err="1"/>
              <a:t>granulosa</a:t>
            </a:r>
            <a:r>
              <a:rPr lang="en-US" sz="3200" dirty="0"/>
              <a:t> cells</a:t>
            </a:r>
          </a:p>
          <a:p>
            <a:pPr marL="914400" lvl="1" indent="-457200"/>
            <a:r>
              <a:rPr lang="en-US" sz="3200" dirty="0" err="1"/>
              <a:t>Granulosa</a:t>
            </a:r>
            <a:r>
              <a:rPr lang="en-US" sz="3200" dirty="0"/>
              <a:t> cells also produce progesterone</a:t>
            </a:r>
          </a:p>
          <a:p>
            <a:pPr marL="914400" lvl="1" indent="-457200"/>
            <a:r>
              <a:rPr lang="en-US" sz="3200" dirty="0"/>
              <a:t>Corpus luteum also secretes estrogen and progesterone</a:t>
            </a:r>
          </a:p>
        </p:txBody>
      </p:sp>
    </p:spTree>
    <p:extLst>
      <p:ext uri="{BB962C8B-B14F-4D97-AF65-F5344CB8AC3E}">
        <p14:creationId xmlns:p14="http://schemas.microsoft.com/office/powerpoint/2010/main" val="105828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Endocrine cells in various organs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00201"/>
            <a:ext cx="88392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The heart: atrial natriuretic peptide (ANP)</a:t>
            </a:r>
          </a:p>
          <a:p>
            <a:pPr lvl="1"/>
            <a:r>
              <a:rPr lang="en-US" sz="3200" dirty="0"/>
              <a:t>Stimulates kidney to secrete more salt</a:t>
            </a:r>
          </a:p>
          <a:p>
            <a:pPr lvl="1"/>
            <a:r>
              <a:rPr lang="en-US" sz="3200" dirty="0"/>
              <a:t>Thereby decreases excess blood volume, high BP and high blood sodium concentration</a:t>
            </a:r>
          </a:p>
          <a:p>
            <a:r>
              <a:rPr lang="en-US" sz="3200" dirty="0"/>
              <a:t>GI tract  &amp; derivatives: Diffuse neuroendocrine system (DNES)</a:t>
            </a:r>
          </a:p>
        </p:txBody>
      </p:sp>
    </p:spTree>
    <p:extLst>
      <p:ext uri="{BB962C8B-B14F-4D97-AF65-F5344CB8AC3E}">
        <p14:creationId xmlns:p14="http://schemas.microsoft.com/office/powerpoint/2010/main" val="427862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83809" y="2017594"/>
            <a:ext cx="7848600" cy="362174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Synergistic: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Two hormones work together to produce a result.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Additive: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Each hormone separately produces response, together at same concentrations stimulate even greater effect.</a:t>
            </a:r>
          </a:p>
          <a:p>
            <a:pPr lvl="3">
              <a:lnSpc>
                <a:spcPct val="90000"/>
              </a:lnSpc>
            </a:pPr>
            <a:r>
              <a:rPr lang="en-US" altLang="en-US" dirty="0"/>
              <a:t>NE and </a:t>
            </a:r>
            <a:r>
              <a:rPr lang="en-US" altLang="en-US" dirty="0" err="1"/>
              <a:t>Epi</a:t>
            </a:r>
            <a:r>
              <a:rPr lang="en-US" alt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Complementary: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Each hormone stimulates different step in the process.</a:t>
            </a:r>
          </a:p>
          <a:p>
            <a:pPr lvl="3">
              <a:lnSpc>
                <a:spcPct val="90000"/>
              </a:lnSpc>
            </a:pPr>
            <a:r>
              <a:rPr lang="en-US" altLang="en-US" dirty="0"/>
              <a:t>FSH and testosterone.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/>
              <a:t>Hormonal Interactions</a:t>
            </a:r>
          </a:p>
        </p:txBody>
      </p:sp>
    </p:spTree>
    <p:extLst>
      <p:ext uri="{BB962C8B-B14F-4D97-AF65-F5344CB8AC3E}">
        <p14:creationId xmlns:p14="http://schemas.microsoft.com/office/powerpoint/2010/main" val="275400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487363"/>
          </a:xfrm>
        </p:spPr>
        <p:txBody>
          <a:bodyPr/>
          <a:lstStyle/>
          <a:p>
            <a:r>
              <a:rPr lang="en-US" sz="2800" b="1" dirty="0"/>
              <a:t>Endocrine cells in various </a:t>
            </a:r>
            <a:r>
              <a:rPr lang="en-US" sz="2800" b="1" dirty="0" smtClean="0"/>
              <a:t>organs</a:t>
            </a:r>
            <a:endParaRPr lang="en-US" sz="2800" b="1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639764"/>
            <a:ext cx="11618258" cy="621823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The heart: atrial natriuretic peptide (ANP)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Stimulates kidney to secrete more salt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Thereby decreases excess blood volume, high BP and high blood sodium concentration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GI tract  &amp; derivatives: Diffuse neuroendocrine system (DNES)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placenta secretes steroid and protein hormones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Estrogens, progesterone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HCG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kidneys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Juxtaglomerular cells secrete renin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Renin indirectly signals adrenal cortex to secrete aldosterone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Erythropoietin: signals bone marrow to increase RBC production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skin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Modified cholesterol with </a:t>
            </a:r>
            <a:r>
              <a:rPr lang="en-US" sz="2800" dirty="0" smtClean="0"/>
              <a:t>UV</a:t>
            </a:r>
            <a:r>
              <a:rPr lang="en-US" dirty="0" smtClean="0"/>
              <a:t> </a:t>
            </a:r>
            <a:r>
              <a:rPr lang="en-US" dirty="0"/>
              <a:t>exposure becomes Vitamin D precursor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Vitamin D necessary for calcium metabolism: signals intestine to absorb CA++ </a:t>
            </a:r>
          </a:p>
        </p:txBody>
      </p:sp>
    </p:spTree>
    <p:extLst>
      <p:ext uri="{BB962C8B-B14F-4D97-AF65-F5344CB8AC3E}">
        <p14:creationId xmlns:p14="http://schemas.microsoft.com/office/powerpoint/2010/main" val="142018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8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85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85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85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4366</Words>
  <Application>Microsoft Office PowerPoint</Application>
  <PresentationFormat>Широкоэкранный</PresentationFormat>
  <Paragraphs>1209</Paragraphs>
  <Slides>90</Slides>
  <Notes>43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90</vt:i4>
      </vt:variant>
    </vt:vector>
  </HeadingPairs>
  <TitlesOfParts>
    <vt:vector size="96" baseType="lpstr">
      <vt:lpstr>Arial</vt:lpstr>
      <vt:lpstr>Calibri</vt:lpstr>
      <vt:lpstr>Calibri Light</vt:lpstr>
      <vt:lpstr>Times New Roman</vt:lpstr>
      <vt:lpstr>Wingdings</vt:lpstr>
      <vt:lpstr>Тема Office</vt:lpstr>
      <vt:lpstr>The Endocrine System</vt:lpstr>
      <vt:lpstr>Endocrine Organs</vt:lpstr>
      <vt:lpstr>Overview of the Endocrine System</vt:lpstr>
      <vt:lpstr>Hormones</vt:lpstr>
      <vt:lpstr>Chemical Classification of Hormones</vt:lpstr>
      <vt:lpstr>Chemical Classification of Hormones (continued)</vt:lpstr>
      <vt:lpstr>Chemical Classification of Hormones (continued)</vt:lpstr>
      <vt:lpstr>Prohormones and Prehormones</vt:lpstr>
      <vt:lpstr>Hormonal Interactions</vt:lpstr>
      <vt:lpstr>Hormonal Interactions (continued)</vt:lpstr>
      <vt:lpstr>Effects of [Hormone] on Tissue Response</vt:lpstr>
      <vt:lpstr>Effects of [Hormone] on Tissue Response (continued)</vt:lpstr>
      <vt:lpstr>Mechanisms of Hormone Action</vt:lpstr>
      <vt:lpstr>Hormones That Bind to Nuclear Receptor Proteins</vt:lpstr>
      <vt:lpstr>Nuclear Hormone Receptors</vt:lpstr>
      <vt:lpstr>Hormones That Use 2nd Messengers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Pituitary Gland</vt:lpstr>
      <vt:lpstr>Pituitary Gland (continued)</vt:lpstr>
      <vt:lpstr>Pituitary Hormones</vt:lpstr>
      <vt:lpstr>Anterior Pituitary</vt:lpstr>
      <vt:lpstr>Pituitary Hormones (continued)</vt:lpstr>
      <vt:lpstr>Hypothalamic Control of Posterior Pituitary</vt:lpstr>
      <vt:lpstr>Hypothalamic Control of the Anterior Pituitary</vt:lpstr>
      <vt:lpstr>Презентация PowerPoint</vt:lpstr>
      <vt:lpstr>Feedback Control of the Anterior Pituitary</vt:lpstr>
      <vt:lpstr>Feedback Control of the Anterior Pituitary (continued)</vt:lpstr>
      <vt:lpstr>Higher Brain Function and Pituitary Secretion</vt:lpstr>
      <vt:lpstr>Adrenal Glands</vt:lpstr>
      <vt:lpstr>Adrenal Glands (continued)</vt:lpstr>
      <vt:lpstr>Functions of the Adrenal Cortex</vt:lpstr>
      <vt:lpstr>Functions of the Adrenal Cortex (continued)</vt:lpstr>
      <vt:lpstr>Aldosterone, the main mineralocorticoid</vt:lpstr>
      <vt:lpstr>Cortisol, the most important glucocorticoid   (Glucocorticoid receptors are found in the cells of most vertebrate tissues)   </vt:lpstr>
      <vt:lpstr>Cortisol continued</vt:lpstr>
      <vt:lpstr>Functions of the Adrenal Medulla</vt:lpstr>
      <vt:lpstr>Hormonal stimulation of glucocorticoids HPA axis (hypothalamic/pituitary/adrenal axis)</vt:lpstr>
      <vt:lpstr>Stress and the Adrenal Gland</vt:lpstr>
      <vt:lpstr> Thyroid Hormones</vt:lpstr>
      <vt:lpstr>Презентация PowerPoint</vt:lpstr>
      <vt:lpstr>Production of Thyroid Hormones</vt:lpstr>
      <vt:lpstr>Production of Thyroid Hormones (continued)</vt:lpstr>
      <vt:lpstr>Actions of T3</vt:lpstr>
      <vt:lpstr>Diseases of the Thyroid </vt:lpstr>
      <vt:lpstr>Diseases of the Thyroid (continued)</vt:lpstr>
      <vt:lpstr>The Thyroid Gland </vt:lpstr>
      <vt:lpstr>The Parathyroid Glands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Pineal Gland</vt:lpstr>
      <vt:lpstr>The Pancreas </vt:lpstr>
      <vt:lpstr>Pancreatic Islets (Islets of Langerhans)</vt:lpstr>
      <vt:lpstr>The Pancreas </vt:lpstr>
      <vt:lpstr>The Pancreas </vt:lpstr>
      <vt:lpstr>The Pancreas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Thymus</vt:lpstr>
      <vt:lpstr>The Gonads (testes and ovaries)  main source of the steroid sex hormones </vt:lpstr>
      <vt:lpstr>Endocrine cells in various organs</vt:lpstr>
      <vt:lpstr>Endocrine cells in various organs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Endocrine System</dc:title>
  <dc:creator>admin</dc:creator>
  <cp:lastModifiedBy>User</cp:lastModifiedBy>
  <cp:revision>33</cp:revision>
  <dcterms:created xsi:type="dcterms:W3CDTF">2015-03-25T14:52:36Z</dcterms:created>
  <dcterms:modified xsi:type="dcterms:W3CDTF">2020-03-19T06:02:55Z</dcterms:modified>
</cp:coreProperties>
</file>